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0" r:id="rId3"/>
    <p:sldId id="257" r:id="rId4"/>
    <p:sldId id="262" r:id="rId5"/>
    <p:sldId id="261" r:id="rId6"/>
    <p:sldId id="269" r:id="rId7"/>
    <p:sldId id="264"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F884"/>
    <a:srgbClr val="CBEDE7"/>
    <a:srgbClr val="85D7D3"/>
    <a:srgbClr val="87D5C8"/>
    <a:srgbClr val="A9E1D8"/>
    <a:srgbClr val="AFE3DA"/>
    <a:srgbClr val="F0F371"/>
    <a:srgbClr val="94F949"/>
    <a:srgbClr val="E6F6F3"/>
    <a:srgbClr val="D0FB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114" d="100"/>
          <a:sy n="114" d="100"/>
        </p:scale>
        <p:origin x="468" y="10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D932A4-B5B8-4F77-BD5B-2344BC604D9D}" type="datetimeFigureOut">
              <a:rPr lang="en-US" smtClean="0"/>
              <a:t>6/8/2022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790993-45FF-4E5C-8D4C-A134967D4075}" type="slidenum">
              <a:rPr lang="en-US" smtClean="0"/>
              <a:t>‹#›</a:t>
            </a:fld>
            <a:endParaRPr lang="en-US" dirty="0"/>
          </a:p>
        </p:txBody>
      </p:sp>
    </p:spTree>
    <p:extLst>
      <p:ext uri="{BB962C8B-B14F-4D97-AF65-F5344CB8AC3E}">
        <p14:creationId xmlns:p14="http://schemas.microsoft.com/office/powerpoint/2010/main" val="396920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a:t>
            </a:fld>
            <a:endParaRPr lang="en-US" dirty="0"/>
          </a:p>
        </p:txBody>
      </p:sp>
    </p:spTree>
    <p:extLst>
      <p:ext uri="{BB962C8B-B14F-4D97-AF65-F5344CB8AC3E}">
        <p14:creationId xmlns:p14="http://schemas.microsoft.com/office/powerpoint/2010/main" val="32194718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10</a:t>
            </a:fld>
            <a:endParaRPr lang="en-US" dirty="0"/>
          </a:p>
        </p:txBody>
      </p:sp>
    </p:spTree>
    <p:extLst>
      <p:ext uri="{BB962C8B-B14F-4D97-AF65-F5344CB8AC3E}">
        <p14:creationId xmlns:p14="http://schemas.microsoft.com/office/powerpoint/2010/main" val="1244675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790993-45FF-4E5C-8D4C-A134967D4075}" type="slidenum">
              <a:rPr lang="en-US" smtClean="0"/>
              <a:t>11</a:t>
            </a:fld>
            <a:endParaRPr lang="en-US" dirty="0"/>
          </a:p>
        </p:txBody>
      </p:sp>
    </p:spTree>
    <p:extLst>
      <p:ext uri="{BB962C8B-B14F-4D97-AF65-F5344CB8AC3E}">
        <p14:creationId xmlns:p14="http://schemas.microsoft.com/office/powerpoint/2010/main" val="839621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5AA077E-CA78-4638-AB2E-17C23084BF38}"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3088483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C63C66-1F10-44EE-A4AB-0F730622A1DD}"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445691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8934D9-747B-46B0-8D14-7D59637BE7D4}"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851339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4AECEF2-ECEE-4497-9200-645DFDEF8734}"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438551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7FBBA5-D586-4C3C-9965-9C72121243EA}" type="datetime1">
              <a:rPr lang="en-US" smtClean="0"/>
              <a:t>6/8/2022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3078426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9E845D-3FA1-4F62-A449-2B33DE30E707}"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852938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D93899-1AA7-4CA5-BB4B-D74CA797F549}" type="datetime1">
              <a:rPr lang="en-US" smtClean="0"/>
              <a:t>6/8/2022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481379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B619EFA-6A36-4E82-A153-653524A10257}" type="datetime1">
              <a:rPr lang="en-US" smtClean="0"/>
              <a:t>6/8/2022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750793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B3A6A-E438-41C2-904B-2096DB460D55}" type="datetime1">
              <a:rPr lang="en-US" smtClean="0"/>
              <a:t>6/8/2022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2988163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4A2C43-FCDB-44F8-8A43-DD31B80FCE34}"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928162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8864AC4-7B11-42E9-9F35-76F846E2EC3A}" type="datetime1">
              <a:rPr lang="en-US" smtClean="0"/>
              <a:t>6/8/2022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473209-A7B4-4B0A-9E26-57D15F470246}" type="slidenum">
              <a:rPr lang="en-US" smtClean="0"/>
              <a:t>‹#›</a:t>
            </a:fld>
            <a:endParaRPr lang="en-US" dirty="0"/>
          </a:p>
        </p:txBody>
      </p:sp>
    </p:spTree>
    <p:extLst>
      <p:ext uri="{BB962C8B-B14F-4D97-AF65-F5344CB8AC3E}">
        <p14:creationId xmlns:p14="http://schemas.microsoft.com/office/powerpoint/2010/main" val="1655580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500A2-0FC8-4C5A-AC4F-FE763693C33E}" type="datetime1">
              <a:rPr lang="en-US" smtClean="0"/>
              <a:t>6/8/2022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473209-A7B4-4B0A-9E26-57D15F470246}" type="slidenum">
              <a:rPr lang="en-US" smtClean="0"/>
              <a:t>‹#›</a:t>
            </a:fld>
            <a:endParaRPr lang="en-US" dirty="0"/>
          </a:p>
        </p:txBody>
      </p:sp>
    </p:spTree>
    <p:extLst>
      <p:ext uri="{BB962C8B-B14F-4D97-AF65-F5344CB8AC3E}">
        <p14:creationId xmlns:p14="http://schemas.microsoft.com/office/powerpoint/2010/main" val="3650921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epa.gov/watersense" TargetMode="External"/><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4635305"/>
            <a:ext cx="12192000" cy="2222695"/>
          </a:xfrm>
          <a:prstGeom prst="rect">
            <a:avLst/>
          </a:prstGeom>
        </p:spPr>
      </p:pic>
      <p:sp>
        <p:nvSpPr>
          <p:cNvPr id="3" name="Rounded Rectangle 2"/>
          <p:cNvSpPr/>
          <p:nvPr/>
        </p:nvSpPr>
        <p:spPr>
          <a:xfrm>
            <a:off x="0" y="101626"/>
            <a:ext cx="5356686" cy="2239819"/>
          </a:xfrm>
          <a:prstGeom prst="roundRect">
            <a:avLst/>
          </a:prstGeom>
          <a:noFill/>
          <a:ln w="127000" cap="flat" cmpd="thickThin">
            <a:noFill/>
          </a:ln>
          <a:effectLst>
            <a:glow rad="1905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Waterford 2021 Annual Water Quality Report for the Waterford Water System 5010006</a:t>
            </a:r>
            <a:endParaRPr lang="en-US" sz="3600" dirty="0">
              <a:solidFill>
                <a:schemeClr val="tx2">
                  <a:lumMod val="75000"/>
                </a:schemeClr>
              </a:solidFill>
              <a:latin typeface="Californian FB" panose="0207040306080B030204" pitchFamily="18" charset="0"/>
            </a:endParaRPr>
          </a:p>
        </p:txBody>
      </p:sp>
      <p:sp>
        <p:nvSpPr>
          <p:cNvPr id="13" name="Rounded Rectangle 12"/>
          <p:cNvSpPr/>
          <p:nvPr/>
        </p:nvSpPr>
        <p:spPr>
          <a:xfrm>
            <a:off x="5356686" y="1036185"/>
            <a:ext cx="6591966" cy="3371136"/>
          </a:xfrm>
          <a:prstGeom prst="roundRect">
            <a:avLst/>
          </a:prstGeom>
          <a:solidFill>
            <a:srgbClr val="CBEDE7"/>
          </a:solidFill>
          <a:ln w="127000" cap="flat" cmpd="thickThin">
            <a:solidFill>
              <a:srgbClr val="94F949">
                <a:alpha val="50000"/>
              </a:srgbClr>
            </a:solid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     The City of Waterford Water Department is pleased to present to you the 2021 Consumer Confidence Report. You will find detailed information regarding your drinking water quality, where it comes from, and other information in compliance with State and Federal law. </a:t>
            </a:r>
          </a:p>
          <a:p>
            <a:r>
              <a:rPr lang="en-US" sz="1600" b="1" dirty="0">
                <a:solidFill>
                  <a:schemeClr val="tx2">
                    <a:lumMod val="75000"/>
                  </a:schemeClr>
                </a:solidFill>
                <a:latin typeface="Californian FB" panose="0207040306080B030204" pitchFamily="18" charset="0"/>
              </a:rPr>
              <a:t>     This report is intended to assure citizens that their drinking water is of the highest quality, meeting all federal and state water quality standards since implementation of the U.S. Environmental Protection Agency (USEPA) Safe Drinking Water Act was passed in 1974. </a:t>
            </a:r>
          </a:p>
          <a:p>
            <a:r>
              <a:rPr lang="en-US" sz="1600" b="1" dirty="0">
                <a:solidFill>
                  <a:schemeClr val="tx2">
                    <a:lumMod val="75000"/>
                  </a:schemeClr>
                </a:solidFill>
                <a:latin typeface="Californian FB" panose="0207040306080B030204" pitchFamily="18" charset="0"/>
              </a:rPr>
              <a:t>     Through our trained and certified water professionals, citizens have the security of knowing their drinking water is the very best quality.</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47180" y="2371741"/>
            <a:ext cx="2262325" cy="2278561"/>
          </a:xfrm>
          <a:prstGeom prst="rect">
            <a:avLst/>
          </a:prstGeom>
          <a:effectLst>
            <a:glow rad="127000">
              <a:schemeClr val="bg1">
                <a:alpha val="50000"/>
              </a:schemeClr>
            </a:glow>
            <a:softEdge rad="0"/>
          </a:effectLst>
        </p:spPr>
      </p:pic>
      <p:sp>
        <p:nvSpPr>
          <p:cNvPr id="19" name="Slide Number Placeholder 18"/>
          <p:cNvSpPr>
            <a:spLocks noGrp="1"/>
          </p:cNvSpPr>
          <p:nvPr>
            <p:ph type="sldNum" sz="quarter" idx="12"/>
          </p:nvPr>
        </p:nvSpPr>
        <p:spPr/>
        <p:txBody>
          <a:bodyPr/>
          <a:lstStyle/>
          <a:p>
            <a:fld id="{36473209-A7B4-4B0A-9E26-57D15F470246}" type="slidenum">
              <a:rPr lang="en-US" sz="1400" b="1" smtClean="0">
                <a:solidFill>
                  <a:schemeClr val="tx1"/>
                </a:solidFill>
              </a:rPr>
              <a:t>1</a:t>
            </a:fld>
            <a:endParaRPr lang="en-US" sz="1400" b="1" dirty="0">
              <a:solidFill>
                <a:schemeClr val="tx1"/>
              </a:solidFill>
            </a:endParaRPr>
          </a:p>
        </p:txBody>
      </p:sp>
    </p:spTree>
    <p:extLst>
      <p:ext uri="{BB962C8B-B14F-4D97-AF65-F5344CB8AC3E}">
        <p14:creationId xmlns:p14="http://schemas.microsoft.com/office/powerpoint/2010/main" val="258107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4999512"/>
            <a:ext cx="12192000" cy="1910851"/>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10</a:t>
            </a:fld>
            <a:endParaRPr lang="en-US" sz="1600" b="1"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242137995"/>
              </p:ext>
            </p:extLst>
          </p:nvPr>
        </p:nvGraphicFramePr>
        <p:xfrm>
          <a:off x="0" y="0"/>
          <a:ext cx="12191999" cy="1862598"/>
        </p:xfrm>
        <a:graphic>
          <a:graphicData uri="http://schemas.openxmlformats.org/drawingml/2006/table">
            <a:tbl>
              <a:tblPr>
                <a:tableStyleId>{5C22544A-7EE6-4342-B048-85BDC9FD1C3A}</a:tableStyleId>
              </a:tblPr>
              <a:tblGrid>
                <a:gridCol w="1282592">
                  <a:extLst>
                    <a:ext uri="{9D8B030D-6E8A-4147-A177-3AD203B41FA5}">
                      <a16:colId xmlns:a16="http://schemas.microsoft.com/office/drawing/2014/main" val="20000"/>
                    </a:ext>
                  </a:extLst>
                </a:gridCol>
                <a:gridCol w="574955">
                  <a:extLst>
                    <a:ext uri="{9D8B030D-6E8A-4147-A177-3AD203B41FA5}">
                      <a16:colId xmlns:a16="http://schemas.microsoft.com/office/drawing/2014/main" val="20001"/>
                    </a:ext>
                  </a:extLst>
                </a:gridCol>
                <a:gridCol w="1312078">
                  <a:extLst>
                    <a:ext uri="{9D8B030D-6E8A-4147-A177-3AD203B41FA5}">
                      <a16:colId xmlns:a16="http://schemas.microsoft.com/office/drawing/2014/main" val="20002"/>
                    </a:ext>
                  </a:extLst>
                </a:gridCol>
                <a:gridCol w="574955">
                  <a:extLst>
                    <a:ext uri="{9D8B030D-6E8A-4147-A177-3AD203B41FA5}">
                      <a16:colId xmlns:a16="http://schemas.microsoft.com/office/drawing/2014/main" val="20003"/>
                    </a:ext>
                  </a:extLst>
                </a:gridCol>
                <a:gridCol w="825577">
                  <a:extLst>
                    <a:ext uri="{9D8B030D-6E8A-4147-A177-3AD203B41FA5}">
                      <a16:colId xmlns:a16="http://schemas.microsoft.com/office/drawing/2014/main" val="20004"/>
                    </a:ext>
                  </a:extLst>
                </a:gridCol>
                <a:gridCol w="619183">
                  <a:extLst>
                    <a:ext uri="{9D8B030D-6E8A-4147-A177-3AD203B41FA5}">
                      <a16:colId xmlns:a16="http://schemas.microsoft.com/office/drawing/2014/main" val="20005"/>
                    </a:ext>
                  </a:extLst>
                </a:gridCol>
                <a:gridCol w="722379">
                  <a:extLst>
                    <a:ext uri="{9D8B030D-6E8A-4147-A177-3AD203B41FA5}">
                      <a16:colId xmlns:a16="http://schemas.microsoft.com/office/drawing/2014/main" val="20006"/>
                    </a:ext>
                  </a:extLst>
                </a:gridCol>
                <a:gridCol w="1046714">
                  <a:extLst>
                    <a:ext uri="{9D8B030D-6E8A-4147-A177-3AD203B41FA5}">
                      <a16:colId xmlns:a16="http://schemas.microsoft.com/office/drawing/2014/main" val="20007"/>
                    </a:ext>
                  </a:extLst>
                </a:gridCol>
                <a:gridCol w="1312077">
                  <a:extLst>
                    <a:ext uri="{9D8B030D-6E8A-4147-A177-3AD203B41FA5}">
                      <a16:colId xmlns:a16="http://schemas.microsoft.com/office/drawing/2014/main" val="20008"/>
                    </a:ext>
                  </a:extLst>
                </a:gridCol>
                <a:gridCol w="3921489">
                  <a:extLst>
                    <a:ext uri="{9D8B030D-6E8A-4147-A177-3AD203B41FA5}">
                      <a16:colId xmlns:a16="http://schemas.microsoft.com/office/drawing/2014/main" val="20009"/>
                    </a:ext>
                  </a:extLst>
                </a:gridCol>
              </a:tblGrid>
              <a:tr h="267556">
                <a:tc gridSpan="10">
                  <a:txBody>
                    <a:bodyPr/>
                    <a:lstStyle/>
                    <a:p>
                      <a:pPr algn="ctr" fontAlgn="ctr"/>
                      <a:r>
                        <a:rPr lang="en-US" sz="1200" b="1" u="none" strike="noStrike" dirty="0">
                          <a:effectLst/>
                        </a:rPr>
                        <a:t>TABLE 2 - DETECTED REGULATED CONTAMINANTS WITH SECONDARY MCL'S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3618">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STANDARDS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334655">
                <a:tc>
                  <a:txBody>
                    <a:bodyPr/>
                    <a:lstStyle/>
                    <a:p>
                      <a:pPr algn="ctr" fontAlgn="ctr"/>
                      <a:r>
                        <a:rPr lang="en-US" sz="1200" b="1" u="none" strike="noStrike" dirty="0">
                          <a:effectLst/>
                          <a:latin typeface="+mn-lt"/>
                        </a:rPr>
                        <a:t>Chloride</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500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10.5</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8.5-12.4</a:t>
                      </a:r>
                    </a:p>
                  </a:txBody>
                  <a:tcPr marL="9525" marR="9525" marT="9525" marB="0" anchor="ctr">
                    <a:solidFill>
                      <a:schemeClr val="bg1"/>
                    </a:solid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latin typeface="+mn-lt"/>
                        </a:rPr>
                        <a:t>Runoff and leaching from natural deposits; seawater influence </a:t>
                      </a:r>
                      <a:endParaRPr lang="en-US" sz="1200" b="1" i="0" u="none" strike="noStrike" dirty="0">
                        <a:solidFill>
                          <a:srgbClr val="000000"/>
                        </a:solidFill>
                        <a:effectLst/>
                        <a:latin typeface="+mn-lt"/>
                      </a:endParaRPr>
                    </a:p>
                  </a:txBody>
                  <a:tcPr marL="9525" marR="9525" marT="9525" marB="0">
                    <a:solidFill>
                      <a:schemeClr val="bg1"/>
                    </a:solidFill>
                  </a:tcPr>
                </a:tc>
                <a:extLst>
                  <a:ext uri="{0D108BD9-81ED-4DB2-BD59-A6C34878D82A}">
                    <a16:rowId xmlns:a16="http://schemas.microsoft.com/office/drawing/2014/main" val="10002"/>
                  </a:ext>
                </a:extLst>
              </a:tr>
              <a:tr h="334655">
                <a:tc>
                  <a:txBody>
                    <a:bodyPr/>
                    <a:lstStyle/>
                    <a:p>
                      <a:pPr algn="ctr" fontAlgn="ctr"/>
                      <a:r>
                        <a:rPr lang="en-US" sz="1200" b="1" u="none" strike="noStrike" dirty="0">
                          <a:effectLst/>
                          <a:latin typeface="+mn-lt"/>
                        </a:rPr>
                        <a:t>Specific Conductance</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uS/cm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1600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331</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331</a:t>
                      </a:r>
                    </a:p>
                  </a:txBody>
                  <a:tcPr marL="9525" marR="9525" marT="9525" marB="0" anchor="ctr">
                    <a:solidFill>
                      <a:schemeClr val="bg1"/>
                    </a:solid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latin typeface="+mn-lt"/>
                        </a:rPr>
                        <a:t>Substances that form ions when in water; seawater influence </a:t>
                      </a:r>
                      <a:endParaRPr lang="en-US" sz="1200" b="1" i="0" u="none" strike="noStrike" dirty="0">
                        <a:solidFill>
                          <a:srgbClr val="000000"/>
                        </a:solidFill>
                        <a:effectLst/>
                        <a:latin typeface="+mn-lt"/>
                      </a:endParaRPr>
                    </a:p>
                  </a:txBody>
                  <a:tcPr marL="9525" marR="9525" marT="9525" marB="0">
                    <a:solidFill>
                      <a:schemeClr val="bg1"/>
                    </a:solidFill>
                  </a:tcPr>
                </a:tc>
                <a:extLst>
                  <a:ext uri="{0D108BD9-81ED-4DB2-BD59-A6C34878D82A}">
                    <a16:rowId xmlns:a16="http://schemas.microsoft.com/office/drawing/2014/main" val="10003"/>
                  </a:ext>
                </a:extLst>
              </a:tr>
              <a:tr h="276782">
                <a:tc>
                  <a:txBody>
                    <a:bodyPr/>
                    <a:lstStyle/>
                    <a:p>
                      <a:pPr algn="ctr" fontAlgn="ctr"/>
                      <a:r>
                        <a:rPr lang="en-US" sz="1200" b="1" u="none" strike="noStrike" dirty="0">
                          <a:effectLst/>
                          <a:latin typeface="+mn-lt"/>
                        </a:rPr>
                        <a:t>Sulfate</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500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0.5</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16.9</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16.9</a:t>
                      </a:r>
                    </a:p>
                  </a:txBody>
                  <a:tcPr marL="9525" marR="9525" marT="9525" marB="0" anchor="ctr">
                    <a:solidFill>
                      <a:schemeClr val="bg1"/>
                    </a:solid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latin typeface="+mn-lt"/>
                        </a:rPr>
                        <a:t>Runoff/leaching from natural deposits; industrial wastes </a:t>
                      </a:r>
                      <a:endParaRPr lang="en-US" sz="1200" b="1" i="0" u="none" strike="noStrike" dirty="0">
                        <a:solidFill>
                          <a:srgbClr val="000000"/>
                        </a:solidFill>
                        <a:effectLst/>
                        <a:latin typeface="+mn-lt"/>
                      </a:endParaRPr>
                    </a:p>
                  </a:txBody>
                  <a:tcPr marL="9525" marR="9525" marT="9525" marB="0">
                    <a:solidFill>
                      <a:schemeClr val="bg1"/>
                    </a:solidFill>
                  </a:tcPr>
                </a:tc>
                <a:extLst>
                  <a:ext uri="{0D108BD9-81ED-4DB2-BD59-A6C34878D82A}">
                    <a16:rowId xmlns:a16="http://schemas.microsoft.com/office/drawing/2014/main" val="10004"/>
                  </a:ext>
                </a:extLst>
              </a:tr>
              <a:tr h="334655">
                <a:tc>
                  <a:txBody>
                    <a:bodyPr/>
                    <a:lstStyle/>
                    <a:p>
                      <a:pPr algn="ctr" fontAlgn="ctr"/>
                      <a:r>
                        <a:rPr lang="en-US" sz="1200" b="1" u="none" strike="noStrike" dirty="0">
                          <a:effectLst/>
                          <a:latin typeface="+mn-lt"/>
                        </a:rPr>
                        <a:t>Total Dissolved Solids</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1000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251</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251</a:t>
                      </a:r>
                    </a:p>
                  </a:txBody>
                  <a:tcPr marL="9525" marR="9525" marT="9525" marB="0" anchor="ctr">
                    <a:solidFill>
                      <a:schemeClr val="bg1"/>
                    </a:solidFill>
                  </a:tcPr>
                </a:tc>
                <a:tc>
                  <a:txBody>
                    <a:bodyPr/>
                    <a:lstStyle/>
                    <a:p>
                      <a:pPr algn="ctr" fontAlgn="ctr"/>
                      <a:r>
                        <a:rPr lang="en-US" sz="1200" b="1" u="none" strike="noStrike" dirty="0">
                          <a:effectLst/>
                          <a:latin typeface="+mn-lt"/>
                        </a:rPr>
                        <a:t>2018</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l" fontAlgn="t"/>
                      <a:r>
                        <a:rPr lang="en-US" sz="1200" b="1" u="none" strike="noStrike" dirty="0">
                          <a:effectLst/>
                          <a:latin typeface="+mn-lt"/>
                        </a:rPr>
                        <a:t>Runoff/leaching from natural deposits </a:t>
                      </a:r>
                      <a:endParaRPr lang="en-US" sz="1200" b="1" i="0" u="none" strike="noStrike" dirty="0">
                        <a:solidFill>
                          <a:srgbClr val="000000"/>
                        </a:solidFill>
                        <a:effectLst/>
                        <a:latin typeface="+mn-lt"/>
                      </a:endParaRPr>
                    </a:p>
                  </a:txBody>
                  <a:tcPr marL="9525" marR="9525" marT="9525" marB="0">
                    <a:solidFill>
                      <a:schemeClr val="bg1"/>
                    </a:solidFill>
                  </a:tcPr>
                </a:tc>
                <a:extLst>
                  <a:ext uri="{0D108BD9-81ED-4DB2-BD59-A6C34878D82A}">
                    <a16:rowId xmlns:a16="http://schemas.microsoft.com/office/drawing/2014/main" val="10005"/>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264645230"/>
              </p:ext>
            </p:extLst>
          </p:nvPr>
        </p:nvGraphicFramePr>
        <p:xfrm>
          <a:off x="2" y="1888125"/>
          <a:ext cx="12191998" cy="4125438"/>
        </p:xfrm>
        <a:graphic>
          <a:graphicData uri="http://schemas.openxmlformats.org/drawingml/2006/table">
            <a:tbl>
              <a:tblPr>
                <a:tableStyleId>{5C22544A-7EE6-4342-B048-85BDC9FD1C3A}</a:tableStyleId>
              </a:tblPr>
              <a:tblGrid>
                <a:gridCol w="1282592">
                  <a:extLst>
                    <a:ext uri="{9D8B030D-6E8A-4147-A177-3AD203B41FA5}">
                      <a16:colId xmlns:a16="http://schemas.microsoft.com/office/drawing/2014/main" val="20000"/>
                    </a:ext>
                  </a:extLst>
                </a:gridCol>
                <a:gridCol w="574955">
                  <a:extLst>
                    <a:ext uri="{9D8B030D-6E8A-4147-A177-3AD203B41FA5}">
                      <a16:colId xmlns:a16="http://schemas.microsoft.com/office/drawing/2014/main" val="20001"/>
                    </a:ext>
                  </a:extLst>
                </a:gridCol>
                <a:gridCol w="692895">
                  <a:extLst>
                    <a:ext uri="{9D8B030D-6E8A-4147-A177-3AD203B41FA5}">
                      <a16:colId xmlns:a16="http://schemas.microsoft.com/office/drawing/2014/main" val="20002"/>
                    </a:ext>
                  </a:extLst>
                </a:gridCol>
                <a:gridCol w="619183">
                  <a:extLst>
                    <a:ext uri="{9D8B030D-6E8A-4147-A177-3AD203B41FA5}">
                      <a16:colId xmlns:a16="http://schemas.microsoft.com/office/drawing/2014/main" val="20003"/>
                    </a:ext>
                  </a:extLst>
                </a:gridCol>
                <a:gridCol w="574955">
                  <a:extLst>
                    <a:ext uri="{9D8B030D-6E8A-4147-A177-3AD203B41FA5}">
                      <a16:colId xmlns:a16="http://schemas.microsoft.com/office/drawing/2014/main" val="20004"/>
                    </a:ext>
                  </a:extLst>
                </a:gridCol>
                <a:gridCol w="825577">
                  <a:extLst>
                    <a:ext uri="{9D8B030D-6E8A-4147-A177-3AD203B41FA5}">
                      <a16:colId xmlns:a16="http://schemas.microsoft.com/office/drawing/2014/main" val="20005"/>
                    </a:ext>
                  </a:extLst>
                </a:gridCol>
                <a:gridCol w="1341562">
                  <a:extLst>
                    <a:ext uri="{9D8B030D-6E8A-4147-A177-3AD203B41FA5}">
                      <a16:colId xmlns:a16="http://schemas.microsoft.com/office/drawing/2014/main" val="20006"/>
                    </a:ext>
                  </a:extLst>
                </a:gridCol>
                <a:gridCol w="1046714">
                  <a:extLst>
                    <a:ext uri="{9D8B030D-6E8A-4147-A177-3AD203B41FA5}">
                      <a16:colId xmlns:a16="http://schemas.microsoft.com/office/drawing/2014/main" val="20007"/>
                    </a:ext>
                  </a:extLst>
                </a:gridCol>
                <a:gridCol w="1312076">
                  <a:extLst>
                    <a:ext uri="{9D8B030D-6E8A-4147-A177-3AD203B41FA5}">
                      <a16:colId xmlns:a16="http://schemas.microsoft.com/office/drawing/2014/main" val="20008"/>
                    </a:ext>
                  </a:extLst>
                </a:gridCol>
                <a:gridCol w="3921489">
                  <a:extLst>
                    <a:ext uri="{9D8B030D-6E8A-4147-A177-3AD203B41FA5}">
                      <a16:colId xmlns:a16="http://schemas.microsoft.com/office/drawing/2014/main" val="20009"/>
                    </a:ext>
                  </a:extLst>
                </a:gridCol>
              </a:tblGrid>
              <a:tr h="246858">
                <a:tc gridSpan="10">
                  <a:txBody>
                    <a:bodyPr/>
                    <a:lstStyle/>
                    <a:p>
                      <a:pPr algn="ctr" fontAlgn="ctr"/>
                      <a:r>
                        <a:rPr lang="en-US" sz="1200" b="1" u="none" strike="noStrike" dirty="0">
                          <a:effectLst/>
                        </a:rPr>
                        <a:t>ADDITIONAL INORGANIC CONTAINMINANTS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7165">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513953">
                <a:tc>
                  <a:txBody>
                    <a:bodyPr/>
                    <a:lstStyle/>
                    <a:p>
                      <a:pPr algn="ctr" fontAlgn="t"/>
                      <a:r>
                        <a:rPr lang="en-US" sz="1200" b="1" u="none" strike="noStrike" dirty="0">
                          <a:effectLst/>
                          <a:latin typeface="+mn-lt"/>
                        </a:rPr>
                        <a:t>Hardness(as CaCO3)</a:t>
                      </a:r>
                    </a:p>
                    <a:p>
                      <a:pPr algn="ctr" fontAlgn="t"/>
                      <a:r>
                        <a:rPr lang="en-US" sz="1200" b="1" i="0" u="none" strike="noStrike" dirty="0">
                          <a:solidFill>
                            <a:srgbClr val="000000"/>
                          </a:solidFill>
                          <a:effectLst/>
                          <a:latin typeface="+mn-lt"/>
                        </a:rPr>
                        <a:t>Sodium</a:t>
                      </a:r>
                    </a:p>
                  </a:txBody>
                  <a:tcPr marL="9525" marR="9525" marT="9525" marB="0">
                    <a:noFill/>
                  </a:tcPr>
                </a:tc>
                <a:tc>
                  <a:txBody>
                    <a:bodyPr/>
                    <a:lstStyle/>
                    <a:p>
                      <a:pPr algn="ctr" fontAlgn="ctr"/>
                      <a:r>
                        <a:rPr lang="en-US" sz="1200" b="1" u="none" strike="noStrike" dirty="0">
                          <a:effectLst/>
                          <a:latin typeface="+mn-lt"/>
                        </a:rPr>
                        <a:t>Ppm</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mg/l</a:t>
                      </a:r>
                    </a:p>
                  </a:txBody>
                  <a:tcPr marL="9525" marR="9525" marT="9525" marB="0" anchor="ctr">
                    <a:noFill/>
                  </a:tcPr>
                </a:tc>
                <a:tc>
                  <a:txBody>
                    <a:bodyPr/>
                    <a:lstStyle/>
                    <a:p>
                      <a:pPr algn="ctr" fontAlgn="ctr"/>
                      <a:r>
                        <a:rPr lang="en-US" sz="1200" b="1" u="none" strike="noStrike" dirty="0">
                          <a:effectLst/>
                          <a:latin typeface="+mn-lt"/>
                        </a:rPr>
                        <a:t>0.100</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2.00</a:t>
                      </a:r>
                    </a:p>
                  </a:txBody>
                  <a:tcPr marL="9525" marR="9525" marT="9525" marB="0" anchor="ctr">
                    <a:noFill/>
                  </a:tcPr>
                </a:tc>
                <a:tc>
                  <a:txBody>
                    <a:bodyPr/>
                    <a:lstStyle/>
                    <a:p>
                      <a:pPr algn="ctr" fontAlgn="ctr"/>
                      <a:r>
                        <a:rPr lang="en-US" sz="1200" b="1" u="none" strike="noStrike" dirty="0">
                          <a:effectLst/>
                          <a:latin typeface="+mn-lt"/>
                        </a:rPr>
                        <a:t>n/a</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n/a</a:t>
                      </a:r>
                    </a:p>
                  </a:txBody>
                  <a:tcPr marL="9525" marR="9525" marT="9525" marB="0" anchor="ctr">
                    <a:noFill/>
                  </a:tcPr>
                </a:tc>
                <a:tc>
                  <a:txBody>
                    <a:bodyPr/>
                    <a:lstStyle/>
                    <a:p>
                      <a:pPr algn="ctr" fontAlgn="ctr"/>
                      <a:r>
                        <a:rPr lang="en-US" sz="1200" b="1" u="none" strike="noStrike" dirty="0">
                          <a:effectLst/>
                          <a:latin typeface="+mn-lt"/>
                        </a:rPr>
                        <a:t>0.100</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n/a</a:t>
                      </a:r>
                    </a:p>
                  </a:txBody>
                  <a:tcPr marL="9525" marR="9525" marT="9525" marB="0" anchor="ctr">
                    <a:noFill/>
                  </a:tcPr>
                </a:tc>
                <a:tc>
                  <a:txBody>
                    <a:bodyPr/>
                    <a:lstStyle/>
                    <a:p>
                      <a:pPr algn="ctr" fontAlgn="ctr"/>
                      <a:r>
                        <a:rPr lang="en-US" sz="1200" b="1" i="0" u="none" strike="noStrike" dirty="0">
                          <a:solidFill>
                            <a:srgbClr val="000000"/>
                          </a:solidFill>
                          <a:effectLst/>
                          <a:latin typeface="+mn-lt"/>
                        </a:rPr>
                        <a:t>33.5</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16.7</a:t>
                      </a:r>
                    </a:p>
                  </a:txBody>
                  <a:tcPr marL="9525" marR="9525" marT="9525" marB="0" anchor="ctr">
                    <a:noFill/>
                  </a:tcPr>
                </a:tc>
                <a:tc>
                  <a:txBody>
                    <a:bodyPr/>
                    <a:lstStyle/>
                    <a:p>
                      <a:pPr algn="ctr" fontAlgn="ctr"/>
                      <a:r>
                        <a:rPr lang="en-US" sz="1200" b="1" i="0" u="none" strike="noStrike" dirty="0">
                          <a:solidFill>
                            <a:srgbClr val="000000"/>
                          </a:solidFill>
                          <a:effectLst/>
                          <a:latin typeface="+mn-lt"/>
                        </a:rPr>
                        <a:t>0-45.00</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0-25</a:t>
                      </a:r>
                    </a:p>
                  </a:txBody>
                  <a:tcPr marL="9525" marR="9525" marT="9525" marB="0" anchor="ctr">
                    <a:noFill/>
                  </a:tcPr>
                </a:tc>
                <a:tc>
                  <a:txBody>
                    <a:bodyPr/>
                    <a:lstStyle/>
                    <a:p>
                      <a:pPr algn="ctr" fontAlgn="ctr"/>
                      <a:r>
                        <a:rPr lang="en-US" sz="1200" b="1" u="none" strike="noStrike" dirty="0">
                          <a:effectLst/>
                          <a:latin typeface="+mn-lt"/>
                        </a:rPr>
                        <a:t>2021</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2021</a:t>
                      </a:r>
                    </a:p>
                  </a:txBody>
                  <a:tcPr marL="9525" marR="9525" marT="9525" marB="0" anchor="ctr">
                    <a:noFill/>
                  </a:tcPr>
                </a:tc>
                <a:tc>
                  <a:txBody>
                    <a:bodyPr/>
                    <a:lstStyle/>
                    <a:p>
                      <a:pPr algn="ctr" fontAlgn="ctr"/>
                      <a:r>
                        <a:rPr lang="en-US" sz="1200" b="1" u="none" strike="noStrike" dirty="0">
                          <a:effectLst/>
                          <a:latin typeface="+mn-lt"/>
                        </a:rPr>
                        <a:t>No</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No</a:t>
                      </a:r>
                    </a:p>
                  </a:txBody>
                  <a:tcPr marL="9525" marR="9525" marT="9525" marB="0" anchor="ctr">
                    <a:noFill/>
                  </a:tcPr>
                </a:tc>
                <a:tc>
                  <a:txBody>
                    <a:bodyPr/>
                    <a:lstStyle/>
                    <a:p>
                      <a:pPr algn="l" fontAlgn="t"/>
                      <a:r>
                        <a:rPr lang="en-US" sz="1200" b="1" u="none" strike="noStrike" dirty="0">
                          <a:effectLst/>
                          <a:latin typeface="+mn-lt"/>
                        </a:rPr>
                        <a:t>“Hardness” is the sum of polyvalent cations present in the water, generally magnesium and calcium.  The cations are usually naturally occurring.</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2"/>
                  </a:ext>
                </a:extLst>
              </a:tr>
              <a:tr h="327430">
                <a:tc>
                  <a:txBody>
                    <a:bodyPr/>
                    <a:lstStyle/>
                    <a:p>
                      <a:pPr algn="ctr" fontAlgn="t"/>
                      <a:r>
                        <a:rPr lang="en-US" sz="1200" b="1" u="none" strike="noStrike" dirty="0">
                          <a:effectLst/>
                          <a:latin typeface="+mn-lt"/>
                        </a:rPr>
                        <a:t>pH</a:t>
                      </a:r>
                      <a:endParaRPr lang="en-US" sz="1200" b="1" i="0" u="none" strike="noStrike" dirty="0">
                        <a:solidFill>
                          <a:srgbClr val="000000"/>
                        </a:solidFill>
                        <a:effectLst/>
                        <a:latin typeface="+mn-lt"/>
                      </a:endParaRPr>
                    </a:p>
                  </a:txBody>
                  <a:tcPr marL="9525" marR="9525" marT="9525" marB="0">
                    <a:noFill/>
                  </a:tcPr>
                </a:tc>
                <a:tc>
                  <a:txBody>
                    <a:bodyPr/>
                    <a:lstStyle/>
                    <a:p>
                      <a:pPr algn="ctr" fontAlgn="ctr"/>
                      <a:r>
                        <a:rPr lang="en-US" sz="1200" b="1" u="none" strike="noStrike" dirty="0">
                          <a:effectLst/>
                          <a:latin typeface="+mn-lt"/>
                        </a:rPr>
                        <a:t>Units</a:t>
                      </a: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7.65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7.6-7.7</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p>
                  </a:txBody>
                  <a:tcPr marL="9525" marR="9525" marT="9525" marB="0" anchor="ctr">
                    <a:noFill/>
                  </a:tcPr>
                </a:tc>
                <a:tc>
                  <a:txBody>
                    <a:bodyPr/>
                    <a:lstStyle/>
                    <a:p>
                      <a:pPr algn="l" fontAlgn="t"/>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r h="255371">
                <a:tc>
                  <a:txBody>
                    <a:bodyPr/>
                    <a:lstStyle/>
                    <a:p>
                      <a:pPr algn="ctr" fontAlgn="t"/>
                      <a:r>
                        <a:rPr lang="en-US" sz="1200" b="1" u="none" strike="noStrike" dirty="0">
                          <a:effectLst/>
                          <a:latin typeface="+mn-lt"/>
                        </a:rPr>
                        <a:t>Total Alkalinity</a:t>
                      </a:r>
                    </a:p>
                    <a:p>
                      <a:pPr algn="ctr" fontAlgn="t"/>
                      <a:r>
                        <a:rPr lang="en-US" sz="1200" b="1" u="none" strike="noStrike" dirty="0">
                          <a:effectLst/>
                          <a:latin typeface="+mn-lt"/>
                        </a:rPr>
                        <a:t>Hydroxide</a:t>
                      </a:r>
                    </a:p>
                    <a:p>
                      <a:pPr algn="ctr" fontAlgn="t"/>
                      <a:r>
                        <a:rPr lang="en-US" sz="1200" b="1" u="none" strike="noStrike" dirty="0">
                          <a:effectLst/>
                          <a:latin typeface="+mn-lt"/>
                        </a:rPr>
                        <a:t>Carbonate</a:t>
                      </a:r>
                    </a:p>
                    <a:p>
                      <a:pPr algn="ctr" fontAlgn="t"/>
                      <a:r>
                        <a:rPr lang="en-US" sz="1200" b="1" u="none" strike="noStrike" dirty="0">
                          <a:effectLst/>
                          <a:latin typeface="+mn-lt"/>
                        </a:rPr>
                        <a:t>Bicarbonate</a:t>
                      </a:r>
                    </a:p>
                    <a:p>
                      <a:pPr algn="ctr" fontAlgn="t"/>
                      <a:r>
                        <a:rPr lang="en-US" sz="1200" b="1" u="none" strike="noStrike" dirty="0">
                          <a:effectLst/>
                          <a:latin typeface="+mn-lt"/>
                        </a:rPr>
                        <a:t>Sulfate</a:t>
                      </a:r>
                    </a:p>
                    <a:p>
                      <a:pPr algn="ctr" fontAlgn="t"/>
                      <a:r>
                        <a:rPr lang="en-US" sz="1200" b="1" u="none" strike="noStrike" dirty="0">
                          <a:effectLst/>
                          <a:latin typeface="+mn-lt"/>
                        </a:rPr>
                        <a:t>Fluoride</a:t>
                      </a:r>
                    </a:p>
                    <a:p>
                      <a:pPr algn="ctr" fontAlgn="t"/>
                      <a:r>
                        <a:rPr lang="en-US" sz="1200" b="1" u="none" strike="noStrike" dirty="0">
                          <a:effectLst/>
                          <a:latin typeface="+mn-lt"/>
                        </a:rPr>
                        <a:t>Turbidity</a:t>
                      </a:r>
                    </a:p>
                    <a:p>
                      <a:pPr algn="ctr" fontAlgn="t"/>
                      <a:r>
                        <a:rPr lang="en-US" sz="1200" b="1" i="0" u="none" strike="noStrike" dirty="0">
                          <a:solidFill>
                            <a:srgbClr val="000000"/>
                          </a:solidFill>
                          <a:effectLst/>
                          <a:latin typeface="+mn-lt"/>
                        </a:rPr>
                        <a:t>MBAS</a:t>
                      </a:r>
                    </a:p>
                    <a:p>
                      <a:pPr algn="ctr" fontAlgn="t"/>
                      <a:endParaRPr lang="en-US" sz="1200" b="1" i="0" u="none" strike="noStrike" dirty="0">
                        <a:solidFill>
                          <a:srgbClr val="000000"/>
                        </a:solidFill>
                        <a:effectLst/>
                        <a:latin typeface="+mn-lt"/>
                      </a:endParaRPr>
                    </a:p>
                    <a:p>
                      <a:pPr algn="ctr" fontAlgn="t"/>
                      <a:endParaRPr lang="en-US" sz="1200" b="1" i="0" u="none" strike="noStrike" dirty="0">
                        <a:solidFill>
                          <a:srgbClr val="000000"/>
                        </a:solidFill>
                        <a:effectLst/>
                        <a:latin typeface="+mn-lt"/>
                      </a:endParaRPr>
                    </a:p>
                    <a:p>
                      <a:pPr algn="ctr" fontAlgn="t"/>
                      <a:endParaRPr lang="en-US" sz="1200" b="1" i="0" u="none" strike="noStrike" dirty="0">
                        <a:solidFill>
                          <a:srgbClr val="000000"/>
                        </a:solidFill>
                        <a:effectLst/>
                        <a:latin typeface="+mn-lt"/>
                      </a:endParaRPr>
                    </a:p>
                  </a:txBody>
                  <a:tcPr marL="9525" marR="9525" marT="9525" marB="0">
                    <a:noFill/>
                  </a:tcPr>
                </a:tc>
                <a:tc>
                  <a:txBody>
                    <a:bodyPr/>
                    <a:lstStyle/>
                    <a:p>
                      <a:pPr algn="ctr" fontAlgn="ctr"/>
                      <a:r>
                        <a:rPr lang="en-US" sz="1200" b="1" u="none" strike="noStrike" dirty="0">
                          <a:effectLst/>
                          <a:latin typeface="+mn-lt"/>
                        </a:rPr>
                        <a:t>Ppm</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mg/l</a:t>
                      </a:r>
                    </a:p>
                    <a:p>
                      <a:pPr algn="ctr" fontAlgn="ctr"/>
                      <a:r>
                        <a:rPr lang="en-US" sz="1200" b="1" i="0" u="none" strike="noStrike" dirty="0">
                          <a:solidFill>
                            <a:srgbClr val="000000"/>
                          </a:solidFill>
                          <a:effectLst/>
                          <a:latin typeface="+mn-lt"/>
                        </a:rPr>
                        <a:t>NTU</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5.0</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500</a:t>
                      </a:r>
                    </a:p>
                    <a:p>
                      <a:pPr algn="ctr" fontAlgn="ctr"/>
                      <a:r>
                        <a:rPr lang="en-US" sz="1200" b="1" i="0" u="none" strike="noStrike" dirty="0">
                          <a:solidFill>
                            <a:srgbClr val="000000"/>
                          </a:solidFill>
                          <a:effectLst/>
                          <a:latin typeface="+mn-lt"/>
                        </a:rPr>
                        <a:t>2</a:t>
                      </a:r>
                    </a:p>
                    <a:p>
                      <a:pPr algn="ctr" fontAlgn="ctr"/>
                      <a:r>
                        <a:rPr lang="en-US" sz="1200" b="1" i="0" u="none" strike="noStrike" dirty="0">
                          <a:solidFill>
                            <a:srgbClr val="000000"/>
                          </a:solidFill>
                          <a:effectLst/>
                          <a:latin typeface="+mn-lt"/>
                        </a:rPr>
                        <a:t>5</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n/a</a:t>
                      </a:r>
                    </a:p>
                    <a:p>
                      <a:pPr algn="ctr" fontAlgn="ctr"/>
                      <a:r>
                        <a:rPr lang="en-US" sz="1200" b="1" i="0" u="none" strike="noStrike" dirty="0">
                          <a:solidFill>
                            <a:srgbClr val="000000"/>
                          </a:solidFill>
                          <a:effectLst/>
                          <a:latin typeface="+mn-lt"/>
                        </a:rPr>
                        <a:t>0.5</a:t>
                      </a:r>
                    </a:p>
                    <a:p>
                      <a:pPr algn="ctr" fontAlgn="ctr"/>
                      <a:r>
                        <a:rPr lang="en-US" sz="1200" b="1" i="0" u="none" strike="noStrike" dirty="0">
                          <a:solidFill>
                            <a:srgbClr val="000000"/>
                          </a:solidFill>
                          <a:effectLst/>
                          <a:latin typeface="+mn-lt"/>
                        </a:rPr>
                        <a:t>0.1</a:t>
                      </a:r>
                    </a:p>
                    <a:p>
                      <a:pPr algn="ctr" fontAlgn="ctr"/>
                      <a:r>
                        <a:rPr lang="en-US" sz="1200" b="1" i="0" u="none" strike="noStrike" dirty="0">
                          <a:solidFill>
                            <a:srgbClr val="000000"/>
                          </a:solidFill>
                          <a:effectLst/>
                          <a:latin typeface="+mn-lt"/>
                        </a:rPr>
                        <a:t>0.1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13.2</a:t>
                      </a:r>
                    </a:p>
                    <a:p>
                      <a:pPr algn="ctr" fontAlgn="ctr"/>
                      <a:r>
                        <a:rPr lang="en-US" sz="1200" b="1" i="0" u="none" strike="noStrike" dirty="0">
                          <a:solidFill>
                            <a:srgbClr val="000000"/>
                          </a:solidFill>
                          <a:effectLst/>
                          <a:latin typeface="+mn-lt"/>
                        </a:rPr>
                        <a:t>290</a:t>
                      </a:r>
                    </a:p>
                    <a:p>
                      <a:pPr algn="ctr" fontAlgn="ctr"/>
                      <a:r>
                        <a:rPr lang="en-US" sz="1200" b="1" i="0" u="none" strike="noStrike" dirty="0">
                          <a:solidFill>
                            <a:srgbClr val="000000"/>
                          </a:solidFill>
                          <a:effectLst/>
                          <a:latin typeface="+mn-lt"/>
                        </a:rPr>
                        <a:t>ND</a:t>
                      </a:r>
                    </a:p>
                    <a:p>
                      <a:pPr algn="ctr" fontAlgn="ctr"/>
                      <a:r>
                        <a:rPr lang="en-US" sz="1200" b="1" i="0" u="none" strike="noStrike" dirty="0">
                          <a:solidFill>
                            <a:srgbClr val="000000"/>
                          </a:solidFill>
                          <a:effectLst/>
                          <a:latin typeface="+mn-lt"/>
                        </a:rPr>
                        <a:t>ND</a:t>
                      </a:r>
                    </a:p>
                    <a:p>
                      <a:pPr algn="ctr" fontAlgn="ctr"/>
                      <a:r>
                        <a:rPr lang="en-US" sz="1200" b="1" i="0" u="none" strike="noStrike" dirty="0">
                          <a:solidFill>
                            <a:srgbClr val="000000"/>
                          </a:solidFill>
                          <a:effectLst/>
                          <a:latin typeface="+mn-lt"/>
                        </a:rPr>
                        <a:t>290</a:t>
                      </a:r>
                    </a:p>
                    <a:p>
                      <a:pPr algn="ctr" fontAlgn="ctr"/>
                      <a:r>
                        <a:rPr lang="en-US" sz="1200" b="1" i="0" u="none" strike="noStrike" dirty="0">
                          <a:solidFill>
                            <a:srgbClr val="000000"/>
                          </a:solidFill>
                          <a:effectLst/>
                          <a:latin typeface="+mn-lt"/>
                        </a:rPr>
                        <a:t>11.1</a:t>
                      </a:r>
                    </a:p>
                    <a:p>
                      <a:pPr algn="ctr" fontAlgn="ctr"/>
                      <a:r>
                        <a:rPr lang="en-US" sz="1200" b="1" i="0" u="none" strike="noStrike" dirty="0">
                          <a:solidFill>
                            <a:srgbClr val="000000"/>
                          </a:solidFill>
                          <a:effectLst/>
                          <a:latin typeface="+mn-lt"/>
                        </a:rPr>
                        <a:t>0.12</a:t>
                      </a:r>
                    </a:p>
                    <a:p>
                      <a:pPr algn="ctr" fontAlgn="ctr"/>
                      <a:r>
                        <a:rPr lang="en-US" sz="1200" b="1" i="0" u="none" strike="noStrike" dirty="0">
                          <a:solidFill>
                            <a:srgbClr val="000000"/>
                          </a:solidFill>
                          <a:effectLst/>
                          <a:latin typeface="+mn-lt"/>
                        </a:rPr>
                        <a:t>0.1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17.8-18.6</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2021</a:t>
                      </a:r>
                    </a:p>
                    <a:p>
                      <a:pPr algn="ctr" fontAlgn="ctr"/>
                      <a:r>
                        <a:rPr lang="en-US" sz="1200" b="1" u="none" strike="noStrike" dirty="0">
                          <a:effectLst/>
                          <a:latin typeface="+mn-lt"/>
                        </a:rPr>
                        <a:t>2021</a:t>
                      </a:r>
                    </a:p>
                    <a:p>
                      <a:pPr algn="ctr" fontAlgn="ctr"/>
                      <a:r>
                        <a:rPr lang="en-US" sz="1200" b="1" u="none" strike="noStrike" dirty="0">
                          <a:effectLst/>
                          <a:latin typeface="+mn-lt"/>
                        </a:rPr>
                        <a:t>2021</a:t>
                      </a:r>
                    </a:p>
                    <a:p>
                      <a:pPr algn="ctr" fontAlgn="ctr"/>
                      <a:r>
                        <a:rPr lang="en-US" sz="1200" b="1" u="none" strike="noStrike" dirty="0">
                          <a:effectLst/>
                          <a:latin typeface="+mn-lt"/>
                        </a:rPr>
                        <a:t>2021</a:t>
                      </a:r>
                    </a:p>
                    <a:p>
                      <a:pPr algn="ctr" fontAlgn="ctr"/>
                      <a:r>
                        <a:rPr lang="en-US" sz="1200" b="1" i="0" u="none" strike="noStrike" dirty="0">
                          <a:solidFill>
                            <a:srgbClr val="000000"/>
                          </a:solidFill>
                          <a:effectLst/>
                          <a:latin typeface="+mn-lt"/>
                        </a:rPr>
                        <a:t>2021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p>
                    <a:p>
                      <a:pPr algn="ctr" fontAlgn="ctr"/>
                      <a:r>
                        <a:rPr lang="en-US" sz="1200" b="1" u="none" strike="noStrike" dirty="0">
                          <a:effectLst/>
                          <a:latin typeface="+mn-lt"/>
                        </a:rPr>
                        <a:t>No</a:t>
                      </a:r>
                    </a:p>
                    <a:p>
                      <a:pPr algn="ctr" fontAlgn="ctr"/>
                      <a:r>
                        <a:rPr lang="en-US" sz="1200" b="1" u="none" strike="noStrike" dirty="0">
                          <a:effectLst/>
                          <a:latin typeface="+mn-lt"/>
                        </a:rPr>
                        <a:t>No</a:t>
                      </a:r>
                    </a:p>
                    <a:p>
                      <a:pPr algn="ctr" fontAlgn="ctr"/>
                      <a:r>
                        <a:rPr lang="en-US" sz="1200" b="1" u="none" strike="noStrike" dirty="0">
                          <a:effectLst/>
                          <a:latin typeface="+mn-lt"/>
                        </a:rPr>
                        <a:t>No</a:t>
                      </a:r>
                    </a:p>
                    <a:p>
                      <a:pPr algn="ctr" fontAlgn="ctr"/>
                      <a:r>
                        <a:rPr lang="en-US" sz="1200" b="1" u="none" strike="noStrike" dirty="0">
                          <a:effectLst/>
                          <a:latin typeface="+mn-lt"/>
                        </a:rPr>
                        <a:t>No</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63793310"/>
              </p:ext>
            </p:extLst>
          </p:nvPr>
        </p:nvGraphicFramePr>
        <p:xfrm>
          <a:off x="-1" y="4854892"/>
          <a:ext cx="12191999" cy="1684020"/>
        </p:xfrm>
        <a:graphic>
          <a:graphicData uri="http://schemas.openxmlformats.org/drawingml/2006/table">
            <a:tbl>
              <a:tblPr>
                <a:tableStyleId>{5C22544A-7EE6-4342-B048-85BDC9FD1C3A}</a:tableStyleId>
              </a:tblPr>
              <a:tblGrid>
                <a:gridCol w="1282592">
                  <a:extLst>
                    <a:ext uri="{9D8B030D-6E8A-4147-A177-3AD203B41FA5}">
                      <a16:colId xmlns:a16="http://schemas.microsoft.com/office/drawing/2014/main" val="20000"/>
                    </a:ext>
                  </a:extLst>
                </a:gridCol>
                <a:gridCol w="574955">
                  <a:extLst>
                    <a:ext uri="{9D8B030D-6E8A-4147-A177-3AD203B41FA5}">
                      <a16:colId xmlns:a16="http://schemas.microsoft.com/office/drawing/2014/main" val="20001"/>
                    </a:ext>
                  </a:extLst>
                </a:gridCol>
                <a:gridCol w="692895">
                  <a:extLst>
                    <a:ext uri="{9D8B030D-6E8A-4147-A177-3AD203B41FA5}">
                      <a16:colId xmlns:a16="http://schemas.microsoft.com/office/drawing/2014/main" val="20002"/>
                    </a:ext>
                  </a:extLst>
                </a:gridCol>
                <a:gridCol w="619183">
                  <a:extLst>
                    <a:ext uri="{9D8B030D-6E8A-4147-A177-3AD203B41FA5}">
                      <a16:colId xmlns:a16="http://schemas.microsoft.com/office/drawing/2014/main" val="20003"/>
                    </a:ext>
                  </a:extLst>
                </a:gridCol>
                <a:gridCol w="574955">
                  <a:extLst>
                    <a:ext uri="{9D8B030D-6E8A-4147-A177-3AD203B41FA5}">
                      <a16:colId xmlns:a16="http://schemas.microsoft.com/office/drawing/2014/main" val="20004"/>
                    </a:ext>
                  </a:extLst>
                </a:gridCol>
                <a:gridCol w="825577">
                  <a:extLst>
                    <a:ext uri="{9D8B030D-6E8A-4147-A177-3AD203B41FA5}">
                      <a16:colId xmlns:a16="http://schemas.microsoft.com/office/drawing/2014/main" val="20005"/>
                    </a:ext>
                  </a:extLst>
                </a:gridCol>
                <a:gridCol w="1887033">
                  <a:extLst>
                    <a:ext uri="{9D8B030D-6E8A-4147-A177-3AD203B41FA5}">
                      <a16:colId xmlns:a16="http://schemas.microsoft.com/office/drawing/2014/main" val="20006"/>
                    </a:ext>
                  </a:extLst>
                </a:gridCol>
                <a:gridCol w="973001">
                  <a:extLst>
                    <a:ext uri="{9D8B030D-6E8A-4147-A177-3AD203B41FA5}">
                      <a16:colId xmlns:a16="http://schemas.microsoft.com/office/drawing/2014/main" val="20007"/>
                    </a:ext>
                  </a:extLst>
                </a:gridCol>
                <a:gridCol w="840319">
                  <a:extLst>
                    <a:ext uri="{9D8B030D-6E8A-4147-A177-3AD203B41FA5}">
                      <a16:colId xmlns:a16="http://schemas.microsoft.com/office/drawing/2014/main" val="20008"/>
                    </a:ext>
                  </a:extLst>
                </a:gridCol>
                <a:gridCol w="3921489">
                  <a:extLst>
                    <a:ext uri="{9D8B030D-6E8A-4147-A177-3AD203B41FA5}">
                      <a16:colId xmlns:a16="http://schemas.microsoft.com/office/drawing/2014/main" val="20009"/>
                    </a:ext>
                  </a:extLst>
                </a:gridCol>
              </a:tblGrid>
              <a:tr h="95223">
                <a:tc gridSpan="10">
                  <a:txBody>
                    <a:bodyPr/>
                    <a:lstStyle/>
                    <a:p>
                      <a:pPr algn="ctr" fontAlgn="ctr"/>
                      <a:r>
                        <a:rPr lang="en-US" sz="1200" b="1" u="none" strike="noStrike" dirty="0">
                          <a:effectLst/>
                        </a:rPr>
                        <a:t>AT THE TAP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6240">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ACTION LEVEL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 OF SAMPLES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90TH% CONCENTRATION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ctr"/>
                      <a:r>
                        <a:rPr lang="en-US" sz="1200" b="1" u="none" strike="noStrike" dirty="0">
                          <a:effectLst/>
                        </a:rPr>
                        <a:t>#SAMPLE &gt; ACTION LIMITS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6F884"/>
                    </a:solidFill>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p>
                      <a:pPr algn="ctr" fontAlgn="t"/>
                      <a:r>
                        <a:rPr lang="en-US" sz="1200" b="1" u="none" strike="noStrike" dirty="0">
                          <a:effectLst/>
                        </a:rPr>
                        <a:t> </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185732">
                <a:tc>
                  <a:txBody>
                    <a:bodyPr/>
                    <a:lstStyle/>
                    <a:p>
                      <a:pPr algn="ctr" fontAlgn="ctr"/>
                      <a:r>
                        <a:rPr lang="en-US" sz="1200" b="1" u="none" strike="noStrike" dirty="0">
                          <a:effectLst/>
                          <a:latin typeface="+mn-lt"/>
                        </a:rPr>
                        <a:t>Copper</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ppm</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1.3</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0.3</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0.05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28</a:t>
                      </a:r>
                    </a:p>
                  </a:txBody>
                  <a:tcPr marL="9525" marR="9525" marT="9525" marB="0" anchor="ctr">
                    <a:noFill/>
                  </a:tcPr>
                </a:tc>
                <a:tc>
                  <a:txBody>
                    <a:bodyPr/>
                    <a:lstStyle/>
                    <a:p>
                      <a:pPr algn="ctr" fontAlgn="ctr"/>
                      <a:r>
                        <a:rPr lang="en-US" sz="1200" b="1" u="none" strike="noStrike" dirty="0">
                          <a:effectLst/>
                          <a:latin typeface="+mn-lt"/>
                        </a:rPr>
                        <a:t>0.643</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ctr"/>
                      <a:r>
                        <a:rPr lang="en-US" sz="1200" b="1" u="none" strike="noStrike" dirty="0">
                          <a:effectLst/>
                          <a:latin typeface="+mn-lt"/>
                        </a:rPr>
                        <a:t>Internal corrosion of household plumbing systems; erosion of natural deposits; leaching from wood preservatives</a:t>
                      </a:r>
                      <a:endParaRPr lang="en-US" sz="1200" b="1" i="0" u="none" strike="noStrike" dirty="0">
                        <a:solidFill>
                          <a:srgbClr val="000000"/>
                        </a:solidFill>
                        <a:effectLst/>
                        <a:latin typeface="+mn-lt"/>
                      </a:endParaRPr>
                    </a:p>
                  </a:txBody>
                  <a:tcPr marL="9525" marR="9525" marT="9525" marB="0" anchor="ctr">
                    <a:noFill/>
                  </a:tcPr>
                </a:tc>
                <a:extLst>
                  <a:ext uri="{0D108BD9-81ED-4DB2-BD59-A6C34878D82A}">
                    <a16:rowId xmlns:a16="http://schemas.microsoft.com/office/drawing/2014/main" val="10002"/>
                  </a:ext>
                </a:extLst>
              </a:tr>
              <a:tr h="276240">
                <a:tc>
                  <a:txBody>
                    <a:bodyPr/>
                    <a:lstStyle/>
                    <a:p>
                      <a:pPr algn="ctr" fontAlgn="ctr"/>
                      <a:r>
                        <a:rPr lang="en-US" sz="1200" b="1" u="none" strike="noStrike" dirty="0">
                          <a:effectLst/>
                          <a:latin typeface="+mn-lt"/>
                        </a:rPr>
                        <a:t>Lead</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0.2</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28</a:t>
                      </a:r>
                    </a:p>
                  </a:txBody>
                  <a:tcPr marL="9525" marR="9525" marT="9525" marB="0" anchor="ctr">
                    <a:noFill/>
                  </a:tcPr>
                </a:tc>
                <a:tc>
                  <a:txBody>
                    <a:bodyPr/>
                    <a:lstStyle/>
                    <a:p>
                      <a:pPr algn="ctr" fontAlgn="ctr"/>
                      <a:r>
                        <a:rPr lang="en-US" sz="1200" b="1" u="none" strike="noStrike" dirty="0">
                          <a:effectLst/>
                          <a:latin typeface="+mn-lt"/>
                        </a:rPr>
                        <a:t>ND</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ctr"/>
                      <a:r>
                        <a:rPr lang="en-US" sz="1200" b="1" u="none" strike="noStrike" dirty="0">
                          <a:effectLst/>
                          <a:latin typeface="+mn-lt"/>
                        </a:rPr>
                        <a:t>Internal corrosion of household water plumbing systems; discharges from industrial manufacturers; erosion of natural deposits</a:t>
                      </a:r>
                      <a:endParaRPr lang="en-US" sz="1200" b="1" i="0" u="none" strike="noStrike" dirty="0">
                        <a:solidFill>
                          <a:srgbClr val="000000"/>
                        </a:solidFill>
                        <a:effectLst/>
                        <a:latin typeface="+mn-lt"/>
                      </a:endParaRPr>
                    </a:p>
                  </a:txBody>
                  <a:tcPr marL="9525" marR="9525" marT="9525" marB="0" anchor="c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14370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4999512"/>
            <a:ext cx="12192000" cy="1910851"/>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11</a:t>
            </a:fld>
            <a:endParaRPr lang="en-US" sz="1600" b="1" dirty="0">
              <a:solidFill>
                <a:schemeClr val="tx1"/>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4170853705"/>
              </p:ext>
            </p:extLst>
          </p:nvPr>
        </p:nvGraphicFramePr>
        <p:xfrm>
          <a:off x="0" y="0"/>
          <a:ext cx="12192000" cy="1330035"/>
        </p:xfrm>
        <a:graphic>
          <a:graphicData uri="http://schemas.openxmlformats.org/drawingml/2006/table">
            <a:tbl>
              <a:tblPr>
                <a:tableStyleId>{5C22544A-7EE6-4342-B048-85BDC9FD1C3A}</a:tableStyleId>
              </a:tblPr>
              <a:tblGrid>
                <a:gridCol w="1411200">
                  <a:extLst>
                    <a:ext uri="{9D8B030D-6E8A-4147-A177-3AD203B41FA5}">
                      <a16:colId xmlns:a16="http://schemas.microsoft.com/office/drawing/2014/main" val="20000"/>
                    </a:ext>
                  </a:extLst>
                </a:gridCol>
                <a:gridCol w="662400">
                  <a:extLst>
                    <a:ext uri="{9D8B030D-6E8A-4147-A177-3AD203B41FA5}">
                      <a16:colId xmlns:a16="http://schemas.microsoft.com/office/drawing/2014/main" val="20001"/>
                    </a:ext>
                  </a:extLst>
                </a:gridCol>
                <a:gridCol w="604800">
                  <a:extLst>
                    <a:ext uri="{9D8B030D-6E8A-4147-A177-3AD203B41FA5}">
                      <a16:colId xmlns:a16="http://schemas.microsoft.com/office/drawing/2014/main" val="20002"/>
                    </a:ext>
                  </a:extLst>
                </a:gridCol>
                <a:gridCol w="604800">
                  <a:extLst>
                    <a:ext uri="{9D8B030D-6E8A-4147-A177-3AD203B41FA5}">
                      <a16:colId xmlns:a16="http://schemas.microsoft.com/office/drawing/2014/main" val="20003"/>
                    </a:ext>
                  </a:extLst>
                </a:gridCol>
                <a:gridCol w="604800">
                  <a:extLst>
                    <a:ext uri="{9D8B030D-6E8A-4147-A177-3AD203B41FA5}">
                      <a16:colId xmlns:a16="http://schemas.microsoft.com/office/drawing/2014/main" val="20004"/>
                    </a:ext>
                  </a:extLst>
                </a:gridCol>
                <a:gridCol w="604800">
                  <a:extLst>
                    <a:ext uri="{9D8B030D-6E8A-4147-A177-3AD203B41FA5}">
                      <a16:colId xmlns:a16="http://schemas.microsoft.com/office/drawing/2014/main" val="20005"/>
                    </a:ext>
                  </a:extLst>
                </a:gridCol>
                <a:gridCol w="763200">
                  <a:extLst>
                    <a:ext uri="{9D8B030D-6E8A-4147-A177-3AD203B41FA5}">
                      <a16:colId xmlns:a16="http://schemas.microsoft.com/office/drawing/2014/main" val="20006"/>
                    </a:ext>
                  </a:extLst>
                </a:gridCol>
                <a:gridCol w="1075200">
                  <a:extLst>
                    <a:ext uri="{9D8B030D-6E8A-4147-A177-3AD203B41FA5}">
                      <a16:colId xmlns:a16="http://schemas.microsoft.com/office/drawing/2014/main" val="20007"/>
                    </a:ext>
                  </a:extLst>
                </a:gridCol>
                <a:gridCol w="1497600">
                  <a:extLst>
                    <a:ext uri="{9D8B030D-6E8A-4147-A177-3AD203B41FA5}">
                      <a16:colId xmlns:a16="http://schemas.microsoft.com/office/drawing/2014/main" val="20008"/>
                    </a:ext>
                  </a:extLst>
                </a:gridCol>
                <a:gridCol w="4363200">
                  <a:extLst>
                    <a:ext uri="{9D8B030D-6E8A-4147-A177-3AD203B41FA5}">
                      <a16:colId xmlns:a16="http://schemas.microsoft.com/office/drawing/2014/main" val="20009"/>
                    </a:ext>
                  </a:extLst>
                </a:gridCol>
              </a:tblGrid>
              <a:tr h="419299">
                <a:tc gridSpan="10">
                  <a:txBody>
                    <a:bodyPr/>
                    <a:lstStyle/>
                    <a:p>
                      <a:pPr algn="ctr" fontAlgn="ctr"/>
                      <a:r>
                        <a:rPr lang="en-US" sz="1200" b="1" u="none" strike="noStrike" dirty="0">
                          <a:effectLst/>
                        </a:rPr>
                        <a:t>BACTERIOLOGIAL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1093">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599643">
                <a:tc>
                  <a:txBody>
                    <a:bodyPr/>
                    <a:lstStyle/>
                    <a:p>
                      <a:pPr algn="ctr" fontAlgn="ctr"/>
                      <a:r>
                        <a:rPr lang="en-US" sz="1200" b="1" u="none" strike="noStrike" dirty="0">
                          <a:effectLst/>
                        </a:rPr>
                        <a:t>Heterotrophic Plate Count</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cfu/ml</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2.18</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0-20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926802620"/>
              </p:ext>
            </p:extLst>
          </p:nvPr>
        </p:nvGraphicFramePr>
        <p:xfrm>
          <a:off x="0" y="1330036"/>
          <a:ext cx="12192001" cy="887336"/>
        </p:xfrm>
        <a:graphic>
          <a:graphicData uri="http://schemas.openxmlformats.org/drawingml/2006/table">
            <a:tbl>
              <a:tblPr>
                <a:tableStyleId>{5C22544A-7EE6-4342-B048-85BDC9FD1C3A}</a:tableStyleId>
              </a:tblPr>
              <a:tblGrid>
                <a:gridCol w="1258784">
                  <a:extLst>
                    <a:ext uri="{9D8B030D-6E8A-4147-A177-3AD203B41FA5}">
                      <a16:colId xmlns:a16="http://schemas.microsoft.com/office/drawing/2014/main" val="20000"/>
                    </a:ext>
                  </a:extLst>
                </a:gridCol>
                <a:gridCol w="641268">
                  <a:extLst>
                    <a:ext uri="{9D8B030D-6E8A-4147-A177-3AD203B41FA5}">
                      <a16:colId xmlns:a16="http://schemas.microsoft.com/office/drawing/2014/main" val="20001"/>
                    </a:ext>
                  </a:extLst>
                </a:gridCol>
                <a:gridCol w="791191">
                  <a:extLst>
                    <a:ext uri="{9D8B030D-6E8A-4147-A177-3AD203B41FA5}">
                      <a16:colId xmlns:a16="http://schemas.microsoft.com/office/drawing/2014/main" val="20002"/>
                    </a:ext>
                  </a:extLst>
                </a:gridCol>
                <a:gridCol w="612952">
                  <a:extLst>
                    <a:ext uri="{9D8B030D-6E8A-4147-A177-3AD203B41FA5}">
                      <a16:colId xmlns:a16="http://schemas.microsoft.com/office/drawing/2014/main" val="20003"/>
                    </a:ext>
                  </a:extLst>
                </a:gridCol>
                <a:gridCol w="603374">
                  <a:extLst>
                    <a:ext uri="{9D8B030D-6E8A-4147-A177-3AD203B41FA5}">
                      <a16:colId xmlns:a16="http://schemas.microsoft.com/office/drawing/2014/main" val="20004"/>
                    </a:ext>
                  </a:extLst>
                </a:gridCol>
                <a:gridCol w="1364776">
                  <a:extLst>
                    <a:ext uri="{9D8B030D-6E8A-4147-A177-3AD203B41FA5}">
                      <a16:colId xmlns:a16="http://schemas.microsoft.com/office/drawing/2014/main" val="20005"/>
                    </a:ext>
                  </a:extLst>
                </a:gridCol>
                <a:gridCol w="1072666">
                  <a:extLst>
                    <a:ext uri="{9D8B030D-6E8A-4147-A177-3AD203B41FA5}">
                      <a16:colId xmlns:a16="http://schemas.microsoft.com/office/drawing/2014/main" val="20006"/>
                    </a:ext>
                  </a:extLst>
                </a:gridCol>
                <a:gridCol w="1494071">
                  <a:extLst>
                    <a:ext uri="{9D8B030D-6E8A-4147-A177-3AD203B41FA5}">
                      <a16:colId xmlns:a16="http://schemas.microsoft.com/office/drawing/2014/main" val="20007"/>
                    </a:ext>
                  </a:extLst>
                </a:gridCol>
                <a:gridCol w="4352919">
                  <a:extLst>
                    <a:ext uri="{9D8B030D-6E8A-4147-A177-3AD203B41FA5}">
                      <a16:colId xmlns:a16="http://schemas.microsoft.com/office/drawing/2014/main" val="20008"/>
                    </a:ext>
                  </a:extLst>
                </a:gridCol>
              </a:tblGrid>
              <a:tr h="265761">
                <a:tc gridSpan="9">
                  <a:txBody>
                    <a:bodyPr/>
                    <a:lstStyle/>
                    <a:p>
                      <a:pPr algn="ctr" fontAlgn="ctr"/>
                      <a:r>
                        <a:rPr lang="en-US" sz="1200" b="1" u="none" strike="noStrike" dirty="0">
                          <a:effectLst/>
                        </a:rPr>
                        <a:t>BACTERIOLOGIAL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71969">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Highest Month</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429170">
                <a:tc>
                  <a:txBody>
                    <a:bodyPr/>
                    <a:lstStyle/>
                    <a:p>
                      <a:pPr algn="ctr" fontAlgn="t"/>
                      <a:r>
                        <a:rPr lang="en-US" sz="1200" b="1" u="none" strike="noStrike" dirty="0">
                          <a:effectLst/>
                        </a:rPr>
                        <a:t>Total Coliform Bacteria</a:t>
                      </a:r>
                      <a:endParaRPr lang="en-US" sz="1200" b="1" i="0" u="none" strike="noStrike" dirty="0">
                        <a:solidFill>
                          <a:srgbClr val="000000"/>
                        </a:solidFill>
                        <a:effectLst/>
                        <a:latin typeface="Trebuchet MS" panose="020B0603020202020204" pitchFamily="34" charset="0"/>
                      </a:endParaRPr>
                    </a:p>
                  </a:txBody>
                  <a:tcPr marL="9525" marR="9525" marT="9525" marB="0">
                    <a:noFill/>
                  </a:tcPr>
                </a:tc>
                <a:tc>
                  <a:txBody>
                    <a:bodyPr/>
                    <a:lstStyle/>
                    <a:p>
                      <a:pPr algn="ctr" fontAlgn="b"/>
                      <a:r>
                        <a:rPr lang="en-US" sz="1200" b="1" u="none" strike="noStrike" dirty="0">
                          <a:effectLst/>
                        </a:rPr>
                        <a:t>Present / Absent</a:t>
                      </a:r>
                      <a:endParaRPr lang="en-US" sz="1200" b="1" i="0" u="none" strike="noStrike" dirty="0">
                        <a:solidFill>
                          <a:srgbClr val="000000"/>
                        </a:solidFill>
                        <a:effectLst/>
                        <a:latin typeface="Trebuchet MS" panose="020B0603020202020204" pitchFamily="34" charset="0"/>
                      </a:endParaRPr>
                    </a:p>
                  </a:txBody>
                  <a:tcPr marL="9525" marR="9525" marT="9525" marB="0" anchor="b">
                    <a:noFill/>
                  </a:tcPr>
                </a:tc>
                <a:tc>
                  <a:txBody>
                    <a:bodyPr/>
                    <a:lstStyle/>
                    <a:p>
                      <a:pPr algn="ctr" fontAlgn="b"/>
                      <a:r>
                        <a:rPr lang="en-US" sz="1200" b="1" u="none" strike="noStrike" dirty="0">
                          <a:effectLst/>
                        </a:rPr>
                        <a:t>&gt;5.0% per month</a:t>
                      </a:r>
                      <a:endParaRPr lang="en-US" sz="1200" b="1" i="0" u="none" strike="noStrike" dirty="0">
                        <a:solidFill>
                          <a:srgbClr val="000000"/>
                        </a:solidFill>
                        <a:effectLst/>
                        <a:latin typeface="Trebuchet MS" panose="020B0603020202020204" pitchFamily="34" charset="0"/>
                      </a:endParaRPr>
                    </a:p>
                  </a:txBody>
                  <a:tcPr marL="9525" marR="9525" marT="9525" marB="0" anchor="b">
                    <a:noFill/>
                  </a:tcPr>
                </a:tc>
                <a:tc>
                  <a:txBody>
                    <a:bodyPr/>
                    <a:lstStyle/>
                    <a:p>
                      <a:pPr algn="ctr" fontAlgn="ctr"/>
                      <a:r>
                        <a:rPr lang="en-US" sz="1200" b="1" u="none" strike="noStrike" dirty="0">
                          <a:effectLst/>
                        </a:rPr>
                        <a:t>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n/a</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0%</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2021</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noFill/>
                  </a:tcPr>
                </a:tc>
                <a:tc>
                  <a:txBody>
                    <a:bodyPr/>
                    <a:lstStyle/>
                    <a:p>
                      <a:pPr algn="l" fontAlgn="t"/>
                      <a:r>
                        <a:rPr lang="en-US" sz="1200" b="1" u="none" strike="noStrike" dirty="0">
                          <a:effectLst/>
                        </a:rPr>
                        <a:t>Naturally present in the environment </a:t>
                      </a:r>
                      <a:endParaRPr lang="en-US" sz="1200" b="1" i="0" u="none" strike="noStrike" dirty="0">
                        <a:solidFill>
                          <a:srgbClr val="000000"/>
                        </a:solidFill>
                        <a:effectLst/>
                        <a:latin typeface="Trebuchet MS" panose="020B0603020202020204" pitchFamily="34" charset="0"/>
                      </a:endParaRPr>
                    </a:p>
                  </a:txBody>
                  <a:tcPr marL="9525" marR="9525" marT="9525" marB="0">
                    <a:noFill/>
                  </a:tcPr>
                </a:tc>
                <a:extLst>
                  <a:ext uri="{0D108BD9-81ED-4DB2-BD59-A6C34878D82A}">
                    <a16:rowId xmlns:a16="http://schemas.microsoft.com/office/drawing/2014/main" val="10002"/>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1852147639"/>
              </p:ext>
            </p:extLst>
          </p:nvPr>
        </p:nvGraphicFramePr>
        <p:xfrm>
          <a:off x="0" y="2254542"/>
          <a:ext cx="12192000" cy="1169521"/>
        </p:xfrm>
        <a:graphic>
          <a:graphicData uri="http://schemas.openxmlformats.org/drawingml/2006/table">
            <a:tbl>
              <a:tblPr>
                <a:tableStyleId>{5C22544A-7EE6-4342-B048-85BDC9FD1C3A}</a:tableStyleId>
              </a:tblPr>
              <a:tblGrid>
                <a:gridCol w="1411200">
                  <a:extLst>
                    <a:ext uri="{9D8B030D-6E8A-4147-A177-3AD203B41FA5}">
                      <a16:colId xmlns:a16="http://schemas.microsoft.com/office/drawing/2014/main" val="20000"/>
                    </a:ext>
                  </a:extLst>
                </a:gridCol>
                <a:gridCol w="662400">
                  <a:extLst>
                    <a:ext uri="{9D8B030D-6E8A-4147-A177-3AD203B41FA5}">
                      <a16:colId xmlns:a16="http://schemas.microsoft.com/office/drawing/2014/main" val="20001"/>
                    </a:ext>
                  </a:extLst>
                </a:gridCol>
                <a:gridCol w="604800">
                  <a:extLst>
                    <a:ext uri="{9D8B030D-6E8A-4147-A177-3AD203B41FA5}">
                      <a16:colId xmlns:a16="http://schemas.microsoft.com/office/drawing/2014/main" val="20002"/>
                    </a:ext>
                  </a:extLst>
                </a:gridCol>
                <a:gridCol w="604800">
                  <a:extLst>
                    <a:ext uri="{9D8B030D-6E8A-4147-A177-3AD203B41FA5}">
                      <a16:colId xmlns:a16="http://schemas.microsoft.com/office/drawing/2014/main" val="20003"/>
                    </a:ext>
                  </a:extLst>
                </a:gridCol>
                <a:gridCol w="604800">
                  <a:extLst>
                    <a:ext uri="{9D8B030D-6E8A-4147-A177-3AD203B41FA5}">
                      <a16:colId xmlns:a16="http://schemas.microsoft.com/office/drawing/2014/main" val="20004"/>
                    </a:ext>
                  </a:extLst>
                </a:gridCol>
                <a:gridCol w="604800">
                  <a:extLst>
                    <a:ext uri="{9D8B030D-6E8A-4147-A177-3AD203B41FA5}">
                      <a16:colId xmlns:a16="http://schemas.microsoft.com/office/drawing/2014/main" val="20005"/>
                    </a:ext>
                  </a:extLst>
                </a:gridCol>
                <a:gridCol w="763200">
                  <a:extLst>
                    <a:ext uri="{9D8B030D-6E8A-4147-A177-3AD203B41FA5}">
                      <a16:colId xmlns:a16="http://schemas.microsoft.com/office/drawing/2014/main" val="20006"/>
                    </a:ext>
                  </a:extLst>
                </a:gridCol>
                <a:gridCol w="1075200">
                  <a:extLst>
                    <a:ext uri="{9D8B030D-6E8A-4147-A177-3AD203B41FA5}">
                      <a16:colId xmlns:a16="http://schemas.microsoft.com/office/drawing/2014/main" val="20007"/>
                    </a:ext>
                  </a:extLst>
                </a:gridCol>
                <a:gridCol w="1497600">
                  <a:extLst>
                    <a:ext uri="{9D8B030D-6E8A-4147-A177-3AD203B41FA5}">
                      <a16:colId xmlns:a16="http://schemas.microsoft.com/office/drawing/2014/main" val="20008"/>
                    </a:ext>
                  </a:extLst>
                </a:gridCol>
                <a:gridCol w="4363200">
                  <a:extLst>
                    <a:ext uri="{9D8B030D-6E8A-4147-A177-3AD203B41FA5}">
                      <a16:colId xmlns:a16="http://schemas.microsoft.com/office/drawing/2014/main" val="20009"/>
                    </a:ext>
                  </a:extLst>
                </a:gridCol>
              </a:tblGrid>
              <a:tr h="298215">
                <a:tc gridSpan="10">
                  <a:txBody>
                    <a:bodyPr/>
                    <a:lstStyle/>
                    <a:p>
                      <a:pPr algn="ctr" fontAlgn="ctr"/>
                      <a:r>
                        <a:rPr lang="en-US" sz="1200" b="1" u="none" strike="noStrike" dirty="0">
                          <a:effectLst/>
                        </a:rPr>
                        <a:t>TABLE 3 - DETECTED DISINFECTION BY-PRODUCTS AND DISINFECTION RESIDUAL</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97321">
                <a:tc gridSpan="10">
                  <a:txBody>
                    <a:bodyPr/>
                    <a:lstStyle/>
                    <a:p>
                      <a:pPr algn="ctr" fontAlgn="ctr"/>
                      <a:r>
                        <a:rPr lang="en-US" sz="1200" b="1" u="none" strike="noStrike" dirty="0">
                          <a:effectLst/>
                        </a:rPr>
                        <a:t>DISINFECTANT RESIDUAL </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21257">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2"/>
                  </a:ext>
                </a:extLst>
              </a:tr>
              <a:tr h="352728">
                <a:tc>
                  <a:txBody>
                    <a:bodyPr/>
                    <a:lstStyle/>
                    <a:p>
                      <a:pPr algn="ctr" fontAlgn="ctr"/>
                      <a:r>
                        <a:rPr lang="en-US" sz="1200" b="1" u="none" strike="noStrike" dirty="0">
                          <a:effectLst/>
                          <a:latin typeface="+mn-lt"/>
                        </a:rPr>
                        <a:t>Chlorine</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mg/l</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4</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4</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n/a</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0.88</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.10-1.75</a:t>
                      </a:r>
                    </a:p>
                  </a:txBody>
                  <a:tcPr marL="9525" marR="9525" marT="9525" marB="0" anchor="ctr">
                    <a:noFill/>
                  </a:tcPr>
                </a:tc>
                <a:tc>
                  <a:txBody>
                    <a:bodyPr/>
                    <a:lstStyle/>
                    <a:p>
                      <a:pPr algn="ctr" fontAlgn="ctr"/>
                      <a:r>
                        <a:rPr lang="en-US" sz="1200" b="1" u="none" strike="noStrike" dirty="0">
                          <a:effectLst/>
                          <a:latin typeface="+mn-lt"/>
                        </a:rPr>
                        <a:t>2021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Drinking water disinfectant added for treatment</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065909867"/>
              </p:ext>
            </p:extLst>
          </p:nvPr>
        </p:nvGraphicFramePr>
        <p:xfrm>
          <a:off x="0" y="3486490"/>
          <a:ext cx="12192000" cy="1294411"/>
        </p:xfrm>
        <a:graphic>
          <a:graphicData uri="http://schemas.openxmlformats.org/drawingml/2006/table">
            <a:tbl>
              <a:tblPr>
                <a:tableStyleId>{5C22544A-7EE6-4342-B048-85BDC9FD1C3A}</a:tableStyleId>
              </a:tblPr>
              <a:tblGrid>
                <a:gridCol w="1411200">
                  <a:extLst>
                    <a:ext uri="{9D8B030D-6E8A-4147-A177-3AD203B41FA5}">
                      <a16:colId xmlns:a16="http://schemas.microsoft.com/office/drawing/2014/main" val="20000"/>
                    </a:ext>
                  </a:extLst>
                </a:gridCol>
                <a:gridCol w="662400">
                  <a:extLst>
                    <a:ext uri="{9D8B030D-6E8A-4147-A177-3AD203B41FA5}">
                      <a16:colId xmlns:a16="http://schemas.microsoft.com/office/drawing/2014/main" val="20001"/>
                    </a:ext>
                  </a:extLst>
                </a:gridCol>
                <a:gridCol w="604800">
                  <a:extLst>
                    <a:ext uri="{9D8B030D-6E8A-4147-A177-3AD203B41FA5}">
                      <a16:colId xmlns:a16="http://schemas.microsoft.com/office/drawing/2014/main" val="20002"/>
                    </a:ext>
                  </a:extLst>
                </a:gridCol>
                <a:gridCol w="604800">
                  <a:extLst>
                    <a:ext uri="{9D8B030D-6E8A-4147-A177-3AD203B41FA5}">
                      <a16:colId xmlns:a16="http://schemas.microsoft.com/office/drawing/2014/main" val="20003"/>
                    </a:ext>
                  </a:extLst>
                </a:gridCol>
                <a:gridCol w="604800">
                  <a:extLst>
                    <a:ext uri="{9D8B030D-6E8A-4147-A177-3AD203B41FA5}">
                      <a16:colId xmlns:a16="http://schemas.microsoft.com/office/drawing/2014/main" val="20004"/>
                    </a:ext>
                  </a:extLst>
                </a:gridCol>
                <a:gridCol w="604800">
                  <a:extLst>
                    <a:ext uri="{9D8B030D-6E8A-4147-A177-3AD203B41FA5}">
                      <a16:colId xmlns:a16="http://schemas.microsoft.com/office/drawing/2014/main" val="20005"/>
                    </a:ext>
                  </a:extLst>
                </a:gridCol>
                <a:gridCol w="763200">
                  <a:extLst>
                    <a:ext uri="{9D8B030D-6E8A-4147-A177-3AD203B41FA5}">
                      <a16:colId xmlns:a16="http://schemas.microsoft.com/office/drawing/2014/main" val="20006"/>
                    </a:ext>
                  </a:extLst>
                </a:gridCol>
                <a:gridCol w="1075200">
                  <a:extLst>
                    <a:ext uri="{9D8B030D-6E8A-4147-A177-3AD203B41FA5}">
                      <a16:colId xmlns:a16="http://schemas.microsoft.com/office/drawing/2014/main" val="20007"/>
                    </a:ext>
                  </a:extLst>
                </a:gridCol>
                <a:gridCol w="1497600">
                  <a:extLst>
                    <a:ext uri="{9D8B030D-6E8A-4147-A177-3AD203B41FA5}">
                      <a16:colId xmlns:a16="http://schemas.microsoft.com/office/drawing/2014/main" val="20008"/>
                    </a:ext>
                  </a:extLst>
                </a:gridCol>
                <a:gridCol w="4363200">
                  <a:extLst>
                    <a:ext uri="{9D8B030D-6E8A-4147-A177-3AD203B41FA5}">
                      <a16:colId xmlns:a16="http://schemas.microsoft.com/office/drawing/2014/main" val="20009"/>
                    </a:ext>
                  </a:extLst>
                </a:gridCol>
              </a:tblGrid>
              <a:tr h="330715">
                <a:tc gridSpan="10">
                  <a:txBody>
                    <a:bodyPr/>
                    <a:lstStyle/>
                    <a:p>
                      <a:pPr algn="ctr" fontAlgn="ctr"/>
                      <a:r>
                        <a:rPr lang="en-US" sz="1200" b="1" u="none" strike="noStrike" dirty="0">
                          <a:effectLst/>
                        </a:rPr>
                        <a:t>DISINFECTANT BY-PRODUCTS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5369">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245369">
                <a:tc>
                  <a:txBody>
                    <a:bodyPr/>
                    <a:lstStyle/>
                    <a:p>
                      <a:pPr algn="ctr" fontAlgn="ctr"/>
                      <a:r>
                        <a:rPr lang="en-US" sz="1200" b="1" u="none" strike="noStrike" dirty="0">
                          <a:effectLst/>
                          <a:latin typeface="+mn-lt"/>
                        </a:rPr>
                        <a:t>Total Haloacetic Acids</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60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&lt;1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&lt;1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rgbClr val="000000"/>
                          </a:solidFill>
                          <a:effectLst/>
                          <a:latin typeface="+mn-lt"/>
                        </a:rPr>
                        <a:t>&lt;1</a:t>
                      </a:r>
                    </a:p>
                  </a:txBody>
                  <a:tcPr marL="9525" marR="9525" marT="9525" marB="0" anchor="ctr">
                    <a:noFill/>
                  </a:tcPr>
                </a:tc>
                <a:tc>
                  <a:txBody>
                    <a:bodyPr/>
                    <a:lstStyle/>
                    <a:p>
                      <a:pPr algn="ctr" fontAlgn="ctr"/>
                      <a:r>
                        <a:rPr lang="en-US" sz="1200" b="1" i="0" u="none" strike="noStrike" dirty="0">
                          <a:solidFill>
                            <a:srgbClr val="000000"/>
                          </a:solidFill>
                          <a:effectLst/>
                          <a:latin typeface="+mn-lt"/>
                        </a:rPr>
                        <a:t>0</a:t>
                      </a:r>
                    </a:p>
                  </a:txBody>
                  <a:tcPr marL="9525" marR="9525" marT="9525" marB="0" anchor="ctr">
                    <a:noFill/>
                  </a:tcPr>
                </a:tc>
                <a:tc>
                  <a:txBody>
                    <a:bodyPr/>
                    <a:lstStyle/>
                    <a:p>
                      <a:pPr algn="ctr" fontAlgn="ctr"/>
                      <a:r>
                        <a:rPr lang="en-US" sz="1200" b="1" u="none" strike="noStrike" dirty="0">
                          <a:effectLst/>
                          <a:latin typeface="+mn-lt"/>
                        </a:rPr>
                        <a:t>2021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By-product of Drinking water disinfection</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2"/>
                  </a:ext>
                </a:extLst>
              </a:tr>
              <a:tr h="472958">
                <a:tc>
                  <a:txBody>
                    <a:bodyPr/>
                    <a:lstStyle/>
                    <a:p>
                      <a:pPr algn="ctr" fontAlgn="ctr"/>
                      <a:r>
                        <a:rPr lang="en-US" sz="1200" b="1" u="none" strike="noStrike" dirty="0">
                          <a:effectLst/>
                          <a:latin typeface="+mn-lt"/>
                        </a:rPr>
                        <a:t>Trihalomethanes (Total)</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ppb</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80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1.75</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1.75</a:t>
                      </a:r>
                      <a:endParaRPr lang="en-US" sz="1200" b="1" i="0" u="none" strike="noStrike" dirty="0">
                        <a:solidFill>
                          <a:srgbClr val="000000"/>
                        </a:solidFill>
                        <a:effectLst/>
                        <a:latin typeface="+mn-lt"/>
                      </a:endParaRPr>
                    </a:p>
                  </a:txBody>
                  <a:tcPr marL="9525" marR="9525" marT="9525" marB="0" anchor="ctr">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chemeClr val="dk1"/>
                          </a:solidFill>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i="0" u="none" strike="noStrike" dirty="0">
                          <a:solidFill>
                            <a:schemeClr val="dk1"/>
                          </a:solidFill>
                          <a:effectLst/>
                          <a:latin typeface="+mn-lt"/>
                        </a:rPr>
                        <a:t>0</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2021</a:t>
                      </a:r>
                      <a:endParaRPr lang="en-US" sz="1200" b="1" i="0" u="none" strike="noStrike" dirty="0">
                        <a:solidFill>
                          <a:srgbClr val="000000"/>
                        </a:solidFill>
                        <a:effectLst/>
                        <a:latin typeface="+mn-lt"/>
                      </a:endParaRPr>
                    </a:p>
                  </a:txBody>
                  <a:tcPr marL="9525" marR="9525" marT="9525" marB="0" anchor="ctr">
                    <a:noFill/>
                  </a:tcPr>
                </a:tc>
                <a:tc>
                  <a:txBody>
                    <a:bodyPr/>
                    <a:lstStyle/>
                    <a:p>
                      <a:pPr algn="ctr" fontAlgn="ctr"/>
                      <a:r>
                        <a:rPr lang="en-US" sz="1200" b="1" u="none" strike="noStrike" dirty="0">
                          <a:effectLst/>
                          <a:latin typeface="+mn-lt"/>
                        </a:rPr>
                        <a:t>No</a:t>
                      </a:r>
                      <a:endParaRPr lang="en-US" sz="1200" b="1" i="0" u="none" strike="noStrike" dirty="0">
                        <a:solidFill>
                          <a:srgbClr val="000000"/>
                        </a:solidFill>
                        <a:effectLst/>
                        <a:latin typeface="+mn-lt"/>
                      </a:endParaRPr>
                    </a:p>
                  </a:txBody>
                  <a:tcPr marL="9525" marR="9525" marT="9525" marB="0" anchor="ctr">
                    <a:noFill/>
                  </a:tcPr>
                </a:tc>
                <a:tc>
                  <a:txBody>
                    <a:bodyPr/>
                    <a:lstStyle/>
                    <a:p>
                      <a:pPr algn="l" fontAlgn="t"/>
                      <a:r>
                        <a:rPr lang="en-US" sz="1200" b="1" u="none" strike="noStrike" dirty="0">
                          <a:effectLst/>
                          <a:latin typeface="+mn-lt"/>
                        </a:rPr>
                        <a:t>By-product of Drinking water disinfection</a:t>
                      </a:r>
                      <a:endParaRPr lang="en-US" sz="1200" b="1" i="0" u="none" strike="noStrike" dirty="0">
                        <a:solidFill>
                          <a:srgbClr val="000000"/>
                        </a:solidFill>
                        <a:effectLst/>
                        <a:latin typeface="+mn-lt"/>
                      </a:endParaRPr>
                    </a:p>
                  </a:txBody>
                  <a:tcPr marL="9525" marR="9525" marT="9525" marB="0">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60800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221081"/>
            <a:ext cx="12192000" cy="1636919"/>
          </a:xfrm>
          <a:prstGeom prst="rect">
            <a:avLst/>
          </a:prstGeom>
        </p:spPr>
      </p:pic>
      <p:sp>
        <p:nvSpPr>
          <p:cNvPr id="3" name="Rounded Rectangle 2"/>
          <p:cNvSpPr/>
          <p:nvPr/>
        </p:nvSpPr>
        <p:spPr>
          <a:xfrm>
            <a:off x="160159" y="1653532"/>
            <a:ext cx="6407938" cy="3098721"/>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     The City of Waterford is pleased to provide you with water that meets the United States Environmental Protection Agency (USEPA) standards for safety. In accordance with the USEPA and California regulations under the Safe Drinking Water Act, water utilities are required to provide detailed water quality information to their consumers. Found in this report are water quality information. </a:t>
            </a:r>
          </a:p>
          <a:p>
            <a:r>
              <a:rPr lang="en-US" sz="1600" b="1" dirty="0">
                <a:solidFill>
                  <a:schemeClr val="tx2">
                    <a:lumMod val="75000"/>
                  </a:schemeClr>
                </a:solidFill>
                <a:latin typeface="Californian FB" panose="0207040306080B030204" pitchFamily="18" charset="0"/>
              </a:rPr>
              <a:t>     This report contains important information about your drinking water. If the report is not available in your native language, we encourage you to identify someone who understands it and can translate for you.</a:t>
            </a:r>
          </a:p>
        </p:txBody>
      </p:sp>
      <p:sp>
        <p:nvSpPr>
          <p:cNvPr id="10" name="Rounded Rectangle 9"/>
          <p:cNvSpPr/>
          <p:nvPr/>
        </p:nvSpPr>
        <p:spPr>
          <a:xfrm>
            <a:off x="7975630" y="3020717"/>
            <a:ext cx="2410263" cy="1736646"/>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r>
              <a:rPr lang="en-US" sz="1600" b="1" dirty="0">
                <a:solidFill>
                  <a:schemeClr val="tx2">
                    <a:lumMod val="75000"/>
                  </a:schemeClr>
                </a:solidFill>
                <a:latin typeface="Californian FB" panose="0207040306080B030204" pitchFamily="18" charset="0"/>
              </a:rPr>
              <a:t>City of Waterford Contact Information</a:t>
            </a:r>
          </a:p>
          <a:p>
            <a:r>
              <a:rPr lang="en-US" sz="1600" b="1" dirty="0">
                <a:solidFill>
                  <a:schemeClr val="tx2">
                    <a:lumMod val="75000"/>
                  </a:schemeClr>
                </a:solidFill>
                <a:latin typeface="Californian FB" panose="0207040306080B030204" pitchFamily="18" charset="0"/>
              </a:rPr>
              <a:t>Mailing Address</a:t>
            </a:r>
          </a:p>
          <a:p>
            <a:r>
              <a:rPr lang="en-US" sz="1600" b="1" dirty="0">
                <a:solidFill>
                  <a:schemeClr val="tx2">
                    <a:lumMod val="75000"/>
                  </a:schemeClr>
                </a:solidFill>
                <a:latin typeface="Californian FB" panose="0207040306080B030204" pitchFamily="18" charset="0"/>
              </a:rPr>
              <a:t>P.O. Box 199</a:t>
            </a:r>
          </a:p>
          <a:p>
            <a:r>
              <a:rPr lang="en-US" sz="1600" b="1" dirty="0">
                <a:solidFill>
                  <a:schemeClr val="tx2">
                    <a:lumMod val="75000"/>
                  </a:schemeClr>
                </a:solidFill>
                <a:latin typeface="Californian FB" panose="0207040306080B030204" pitchFamily="18" charset="0"/>
              </a:rPr>
              <a:t>Waterford, Ca. 95386</a:t>
            </a:r>
          </a:p>
          <a:p>
            <a:r>
              <a:rPr lang="en-US" sz="1600" b="1" dirty="0">
                <a:solidFill>
                  <a:schemeClr val="tx2">
                    <a:lumMod val="75000"/>
                  </a:schemeClr>
                </a:solidFill>
                <a:latin typeface="Californian FB" panose="0207040306080B030204" pitchFamily="18" charset="0"/>
              </a:rPr>
              <a:t>(209) 874-2328</a:t>
            </a:r>
          </a:p>
        </p:txBody>
      </p:sp>
      <p:sp>
        <p:nvSpPr>
          <p:cNvPr id="13" name="Rounded Rectangle 12"/>
          <p:cNvSpPr/>
          <p:nvPr/>
        </p:nvSpPr>
        <p:spPr>
          <a:xfrm>
            <a:off x="6898341" y="1561955"/>
            <a:ext cx="4564843" cy="1191816"/>
          </a:xfrm>
          <a:prstGeom prst="roundRect">
            <a:avLst/>
          </a:prstGeom>
          <a:solidFill>
            <a:srgbClr val="CBEDE7"/>
          </a:solidFill>
          <a:ln w="127000" cap="flat" cmpd="thickThin">
            <a:solidFill>
              <a:srgbClr val="94F949">
                <a:alpha val="40000"/>
              </a:srgbClr>
            </a:solid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Este informe contiene información importante sobre su agua potable. Tradúzcalo o hable con alguien que lo entienda bien. Para información en español, llame por favor al (209) 874-2328.</a:t>
            </a:r>
            <a:endParaRPr lang="en-US" sz="1600" dirty="0">
              <a:solidFill>
                <a:schemeClr val="tx2">
                  <a:lumMod val="75000"/>
                </a:schemeClr>
              </a:solidFill>
              <a:latin typeface="Californian FB" panose="0207040306080B030204" pitchFamily="18" charset="0"/>
            </a:endParaRPr>
          </a:p>
        </p:txBody>
      </p:sp>
      <p:sp>
        <p:nvSpPr>
          <p:cNvPr id="8" name="Rounded Rectangle 7"/>
          <p:cNvSpPr/>
          <p:nvPr/>
        </p:nvSpPr>
        <p:spPr>
          <a:xfrm>
            <a:off x="1660697" y="459030"/>
            <a:ext cx="3406862" cy="785880"/>
          </a:xfrm>
          <a:prstGeom prst="roundRect">
            <a:avLst/>
          </a:prstGeom>
          <a:noFill/>
          <a:ln w="127000" cap="flat" cmpd="thickThin">
            <a:noFill/>
          </a:ln>
          <a:effectLst>
            <a:glow rad="1397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Welcome</a:t>
            </a:r>
            <a:endParaRPr lang="en-US" sz="3600" dirty="0">
              <a:solidFill>
                <a:schemeClr val="tx2">
                  <a:lumMod val="75000"/>
                </a:schemeClr>
              </a:solidFill>
              <a:latin typeface="Californian FB" panose="0207040306080B030204" pitchFamily="18" charset="0"/>
            </a:endParaRPr>
          </a:p>
        </p:txBody>
      </p:sp>
      <p:sp>
        <p:nvSpPr>
          <p:cNvPr id="4" name="Slide Number Placeholder 3"/>
          <p:cNvSpPr>
            <a:spLocks noGrp="1"/>
          </p:cNvSpPr>
          <p:nvPr>
            <p:ph type="sldNum" sz="quarter" idx="12"/>
          </p:nvPr>
        </p:nvSpPr>
        <p:spPr/>
        <p:txBody>
          <a:bodyPr/>
          <a:lstStyle/>
          <a:p>
            <a:fld id="{36473209-A7B4-4B0A-9E26-57D15F470246}" type="slidenum">
              <a:rPr lang="en-US" sz="1400" b="1" smtClean="0">
                <a:solidFill>
                  <a:schemeClr val="tx1"/>
                </a:solidFill>
              </a:rPr>
              <a:t>2</a:t>
            </a:fld>
            <a:endParaRPr lang="en-US" sz="1400" b="1" dirty="0">
              <a:solidFill>
                <a:schemeClr val="tx1"/>
              </a:solidFill>
            </a:endParaRPr>
          </a:p>
        </p:txBody>
      </p:sp>
    </p:spTree>
    <p:extLst>
      <p:ext uri="{BB962C8B-B14F-4D97-AF65-F5344CB8AC3E}">
        <p14:creationId xmlns:p14="http://schemas.microsoft.com/office/powerpoint/2010/main" val="2880551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337739" y="193953"/>
            <a:ext cx="7380873" cy="579825"/>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3600" b="1" dirty="0">
                <a:solidFill>
                  <a:schemeClr val="tx2">
                    <a:lumMod val="75000"/>
                  </a:schemeClr>
                </a:solidFill>
                <a:latin typeface="Californian FB" panose="0207040306080B030204" pitchFamily="18" charset="0"/>
              </a:rPr>
              <a:t>Waterford Conservation Program</a:t>
            </a:r>
            <a:endParaRPr lang="en-US" sz="3600" dirty="0">
              <a:solidFill>
                <a:schemeClr val="tx2">
                  <a:lumMod val="75000"/>
                </a:schemeClr>
              </a:solidFill>
              <a:latin typeface="Californian FB" panose="0207040306080B030204" pitchFamily="18" charset="0"/>
            </a:endParaRPr>
          </a:p>
        </p:txBody>
      </p:sp>
      <p:sp>
        <p:nvSpPr>
          <p:cNvPr id="7" name="Rounded Rectangle 6"/>
          <p:cNvSpPr/>
          <p:nvPr/>
        </p:nvSpPr>
        <p:spPr>
          <a:xfrm>
            <a:off x="337738" y="1076015"/>
            <a:ext cx="1910597" cy="3288923"/>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400" b="1" dirty="0">
                <a:solidFill>
                  <a:schemeClr val="tx2">
                    <a:lumMod val="75000"/>
                  </a:schemeClr>
                </a:solidFill>
                <a:latin typeface="Californian FB" panose="0207040306080B030204" pitchFamily="18" charset="0"/>
              </a:rPr>
              <a:t>Conservation goals are still underway. Senate Bill 7 (SB X7-7 of 2009) requires Urban and Agriculture to reduce water use 20% by 2021. The citizens of Waterford worked together and significantly reduced water usage by 20%. </a:t>
            </a:r>
            <a:endParaRPr lang="en-US" sz="1400" dirty="0">
              <a:solidFill>
                <a:schemeClr val="tx2">
                  <a:lumMod val="75000"/>
                </a:schemeClr>
              </a:solidFill>
              <a:latin typeface="Californian FB" panose="0207040306080B030204" pitchFamily="18" charset="0"/>
            </a:endParaRPr>
          </a:p>
        </p:txBody>
      </p:sp>
      <p:sp>
        <p:nvSpPr>
          <p:cNvPr id="8" name="Rounded Rectangle 7"/>
          <p:cNvSpPr/>
          <p:nvPr/>
        </p:nvSpPr>
        <p:spPr>
          <a:xfrm>
            <a:off x="293158" y="4450531"/>
            <a:ext cx="1955177" cy="510778"/>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For ways to save visit:  http://saveourwater.com/</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9741" t="15928" r="11269" b="10769"/>
          <a:stretch/>
        </p:blipFill>
        <p:spPr>
          <a:xfrm>
            <a:off x="9613318" y="215008"/>
            <a:ext cx="2004941" cy="693207"/>
          </a:xfrm>
          <a:prstGeom prst="rect">
            <a:avLst/>
          </a:prstGeom>
        </p:spPr>
      </p:pic>
      <p:sp>
        <p:nvSpPr>
          <p:cNvPr id="9" name="Rounded Rectangle 8"/>
          <p:cNvSpPr/>
          <p:nvPr/>
        </p:nvSpPr>
        <p:spPr>
          <a:xfrm>
            <a:off x="2541494" y="682652"/>
            <a:ext cx="9516201" cy="4703788"/>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r>
              <a:rPr lang="en-US" sz="1400" b="1" dirty="0">
                <a:solidFill>
                  <a:schemeClr val="tx2">
                    <a:lumMod val="75000"/>
                  </a:schemeClr>
                </a:solidFill>
                <a:latin typeface="Californian FB" panose="0207040306080B030204" pitchFamily="18" charset="0"/>
              </a:rPr>
              <a:t>The average U.S. household uses approximately 400 gallons of water per day or 100 gallons per person per day?  Luckily, there are many low-cost and no-cost ways to conserve water.  Small changes can make a big difference – try one today and soon it will become second nature.</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Take short showers – a 5 minutes shower uses 4 to 5 gallons of water compared to up to 50 gallons for a bath.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Shut off water while brushing your teeth, washing your hair, and shaving and save up to 500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Use a water-efficient showerhead.  They are inexpensive, easy to install, and can save you up to 750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Run your clothes washer and dishwasher only when they are full.  You can save up to 1,000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Water plants only when necessary.</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Fix leaking toilets and faucets.  Faucet washers are inexpensive and take only a few minutes to replace.  To check your toilet for a leak, place a few drops of food coloring in the tank and wait.  If it seeps into the toilet bowl without flushing, you have a leak.  Fixing it or replacing it with a new, more efficient model can save up to 1,000 gallons a month.</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Adjust sprinklers so only your lawn is watered.  Apply water only as fast as the soil can absorb it and during the cooler parts of the day to reduce evaporation.</a:t>
            </a:r>
          </a:p>
          <a:p>
            <a:pPr marL="285750" lvl="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Teach your kids about water conservation to ensure a future generation that uses water wisely.  Make it a family effort to reduce next month’s water bill!</a:t>
            </a:r>
          </a:p>
          <a:p>
            <a:pPr marL="285750" indent="-285750">
              <a:buFont typeface="Arial" panose="020B0604020202020204" pitchFamily="34" charset="0"/>
              <a:buChar char="•"/>
            </a:pPr>
            <a:r>
              <a:rPr lang="en-US" sz="1400" b="1" dirty="0">
                <a:solidFill>
                  <a:schemeClr val="tx2">
                    <a:lumMod val="75000"/>
                  </a:schemeClr>
                </a:solidFill>
                <a:latin typeface="Californian FB" panose="0207040306080B030204" pitchFamily="18" charset="0"/>
              </a:rPr>
              <a:t>Visit </a:t>
            </a:r>
            <a:r>
              <a:rPr lang="en-US" sz="1400" b="1" u="sng" dirty="0">
                <a:solidFill>
                  <a:schemeClr val="tx2">
                    <a:lumMod val="75000"/>
                  </a:schemeClr>
                </a:solidFill>
                <a:latin typeface="Californian FB" panose="0207040306080B030204" pitchFamily="18" charset="0"/>
                <a:hlinkClick r:id="rId3"/>
              </a:rPr>
              <a:t>www.epa.gov/watersense</a:t>
            </a:r>
            <a:r>
              <a:rPr lang="en-US" sz="1400" b="1" dirty="0">
                <a:solidFill>
                  <a:schemeClr val="tx2">
                    <a:lumMod val="75000"/>
                  </a:schemeClr>
                </a:solidFill>
                <a:latin typeface="Californian FB" panose="0207040306080B030204" pitchFamily="18" charset="0"/>
              </a:rPr>
              <a:t> for more information.</a:t>
            </a:r>
          </a:p>
        </p:txBody>
      </p:sp>
      <p:pic>
        <p:nvPicPr>
          <p:cNvPr id="11" name="Picture 10"/>
          <p:cNvPicPr>
            <a:picLocks noChangeAspect="1"/>
          </p:cNvPicPr>
          <p:nvPr/>
        </p:nvPicPr>
        <p:blipFill rotWithShape="1">
          <a:blip r:embed="rId4">
            <a:extLst>
              <a:ext uri="{28A0092B-C50C-407E-A947-70E740481C1C}">
                <a14:useLocalDpi xmlns:a14="http://schemas.microsoft.com/office/drawing/2010/main" val="0"/>
              </a:ext>
            </a:extLst>
          </a:blip>
          <a:srcRect t="53845" r="183" b="6908"/>
          <a:stretch/>
        </p:blipFill>
        <p:spPr>
          <a:xfrm>
            <a:off x="0" y="5160876"/>
            <a:ext cx="12192000" cy="1636919"/>
          </a:xfrm>
          <a:prstGeom prst="rect">
            <a:avLst/>
          </a:prstGeom>
        </p:spPr>
      </p:pic>
      <p:sp>
        <p:nvSpPr>
          <p:cNvPr id="12" name="Slide Number Placeholder 11"/>
          <p:cNvSpPr>
            <a:spLocks noGrp="1"/>
          </p:cNvSpPr>
          <p:nvPr>
            <p:ph type="sldNum" sz="quarter" idx="12"/>
          </p:nvPr>
        </p:nvSpPr>
        <p:spPr/>
        <p:txBody>
          <a:bodyPr/>
          <a:lstStyle/>
          <a:p>
            <a:fld id="{36473209-A7B4-4B0A-9E26-57D15F470246}" type="slidenum">
              <a:rPr lang="en-US" sz="1600" b="1" smtClean="0">
                <a:solidFill>
                  <a:schemeClr val="tx1"/>
                </a:solidFill>
              </a:rPr>
              <a:t>3</a:t>
            </a:fld>
            <a:endParaRPr lang="en-US" sz="1600" b="1" dirty="0">
              <a:solidFill>
                <a:schemeClr val="tx1"/>
              </a:solidFill>
            </a:endParaRPr>
          </a:p>
        </p:txBody>
      </p:sp>
    </p:spTree>
    <p:extLst>
      <p:ext uri="{BB962C8B-B14F-4D97-AF65-F5344CB8AC3E}">
        <p14:creationId xmlns:p14="http://schemas.microsoft.com/office/powerpoint/2010/main" val="2110689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40812" y="4921"/>
            <a:ext cx="5555187"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Sampling and Treatment</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24298" y="0"/>
            <a:ext cx="5242683" cy="4300164"/>
          </a:xfrm>
          <a:prstGeom prst="rect">
            <a:avLst/>
          </a:prstGeom>
        </p:spPr>
      </p:pic>
      <p:sp>
        <p:nvSpPr>
          <p:cNvPr id="9" name="Rounded Rectangle 8"/>
          <p:cNvSpPr/>
          <p:nvPr/>
        </p:nvSpPr>
        <p:spPr>
          <a:xfrm>
            <a:off x="6724298" y="4482313"/>
            <a:ext cx="4843402" cy="556619"/>
          </a:xfrm>
          <a:prstGeom prst="roundRect">
            <a:avLst/>
          </a:prstGeom>
          <a:noFill/>
          <a:ln w="127000" cap="flat" cmpd="thickThin">
            <a:no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en-US" sz="1200" b="1" dirty="0">
                <a:solidFill>
                  <a:schemeClr val="tx2">
                    <a:lumMod val="75000"/>
                  </a:schemeClr>
                </a:solidFill>
              </a:rPr>
              <a:t>A Source Water Assessment is available. Please contact The City of Waterford for more information. </a:t>
            </a:r>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53845" r="183" b="6908"/>
          <a:stretch/>
        </p:blipFill>
        <p:spPr>
          <a:xfrm>
            <a:off x="0" y="5221081"/>
            <a:ext cx="12192000" cy="1636919"/>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4</a:t>
            </a:fld>
            <a:endParaRPr lang="en-US" sz="1600" b="1" dirty="0">
              <a:solidFill>
                <a:schemeClr val="tx1"/>
              </a:solidFill>
            </a:endParaRPr>
          </a:p>
        </p:txBody>
      </p:sp>
      <p:sp>
        <p:nvSpPr>
          <p:cNvPr id="11" name="Rounded Rectangle 5">
            <a:extLst>
              <a:ext uri="{FF2B5EF4-FFF2-40B4-BE49-F238E27FC236}">
                <a16:creationId xmlns:a16="http://schemas.microsoft.com/office/drawing/2014/main" id="{8373010B-EF8F-47BA-BCED-6ED9D1C6937C}"/>
              </a:ext>
            </a:extLst>
          </p:cNvPr>
          <p:cNvSpPr/>
          <p:nvPr/>
        </p:nvSpPr>
        <p:spPr>
          <a:xfrm>
            <a:off x="540812" y="938779"/>
            <a:ext cx="5555187" cy="4699159"/>
          </a:xfrm>
          <a:prstGeom prst="roundRect">
            <a:avLst/>
          </a:prstGeom>
          <a:solidFill>
            <a:srgbClr val="CBEDE7"/>
          </a:solidFill>
          <a:ln w="127000" cap="flat" cmpd="thickThin">
            <a:solidFill>
              <a:srgbClr val="94F949">
                <a:alpha val="50000"/>
              </a:srgbClr>
            </a:solid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500" b="1" dirty="0">
                <a:solidFill>
                  <a:schemeClr val="tx2">
                    <a:lumMod val="50000"/>
                  </a:schemeClr>
                </a:solidFill>
                <a:latin typeface="Californian FB" panose="0207040306080B030204" pitchFamily="18" charset="0"/>
              </a:rPr>
              <a:t>     Waterford relies solely on groundwater for the drinking water system. As water moves through the hydrological cycle, or water cycle, and through the earth to our aquifer it dissolves naturally-occurring minerals and, in some cases, radioactive material, and can pick up substances resulting from human activity. </a:t>
            </a:r>
          </a:p>
          <a:p>
            <a:r>
              <a:rPr lang="en-US" sz="1500" b="1" dirty="0">
                <a:solidFill>
                  <a:schemeClr val="tx2">
                    <a:lumMod val="50000"/>
                  </a:schemeClr>
                </a:solidFill>
                <a:latin typeface="Californian FB" panose="0207040306080B030204" pitchFamily="18" charset="0"/>
              </a:rPr>
              <a:t>     In order to ensure that tap water is safe to drink, the U.S. Environmental Protection Agency (USEPA) and the State Water Resources Control Board (SWRCB) prescribe regulations that limit the amount of certain contaminants in water provided by public water systems. </a:t>
            </a:r>
          </a:p>
          <a:p>
            <a:r>
              <a:rPr lang="en-US" sz="1500" b="1" dirty="0">
                <a:solidFill>
                  <a:schemeClr val="tx2">
                    <a:lumMod val="50000"/>
                  </a:schemeClr>
                </a:solidFill>
                <a:latin typeface="Californian FB" panose="0207040306080B030204" pitchFamily="18" charset="0"/>
              </a:rPr>
              <a:t>     The U.S. Food and Drug Administration regulations and California law also establish limits for contaminants in bottled water that provide the same protection for public health. Additional information on bottled water is available on the California Department of Public Health website (https://www.cdph.ca.gov/Programs/CEH/DFDCS/Pages/FDBPrograms/FoodSafetyProgram/Water.aspx).</a:t>
            </a:r>
          </a:p>
        </p:txBody>
      </p:sp>
    </p:spTree>
    <p:extLst>
      <p:ext uri="{BB962C8B-B14F-4D97-AF65-F5344CB8AC3E}">
        <p14:creationId xmlns:p14="http://schemas.microsoft.com/office/powerpoint/2010/main" val="308679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4570341"/>
            <a:ext cx="12192000" cy="2222695"/>
          </a:xfrm>
          <a:prstGeom prst="rect">
            <a:avLst/>
          </a:prstGeom>
        </p:spPr>
      </p:pic>
      <p:sp>
        <p:nvSpPr>
          <p:cNvPr id="3" name="Rounded Rectangle 2"/>
          <p:cNvSpPr/>
          <p:nvPr/>
        </p:nvSpPr>
        <p:spPr>
          <a:xfrm>
            <a:off x="441366" y="1364055"/>
            <a:ext cx="11179277" cy="3371136"/>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1600" b="1" dirty="0">
                <a:solidFill>
                  <a:schemeClr val="tx2">
                    <a:lumMod val="75000"/>
                  </a:schemeClr>
                </a:solidFill>
                <a:latin typeface="Californian FB" panose="0207040306080B030204" pitchFamily="18" charset="0"/>
              </a:rPr>
              <a:t>The State Water Resources Control Board requires us to inform you that:</a:t>
            </a:r>
          </a:p>
          <a:p>
            <a:pPr lvl="1"/>
            <a:r>
              <a:rPr lang="en-US" sz="1600" b="1" dirty="0">
                <a:solidFill>
                  <a:schemeClr val="tx2">
                    <a:lumMod val="75000"/>
                  </a:schemeClr>
                </a:solidFill>
                <a:latin typeface="Californian FB" panose="0207040306080B030204" pitchFamily="18" charset="0"/>
              </a:rPr>
              <a:t>“Drinking water, including bottled water, mat reasonably be expected to contain at least small amounts of some contaminants. The presence of contaminants does not necessarily indicate that the water poses a health risk. More information about contaminants and potential health effects can be obtained by calling the USEPA’s Safe Drinking Water Hotline (1-800-426-4791).</a:t>
            </a:r>
          </a:p>
          <a:p>
            <a:pPr lvl="1"/>
            <a:r>
              <a:rPr lang="en-US" sz="1600" b="1" dirty="0">
                <a:solidFill>
                  <a:schemeClr val="tx2">
                    <a:lumMod val="75000"/>
                  </a:schemeClr>
                </a:solidFill>
                <a:latin typeface="Californian FB" panose="0207040306080B030204" pitchFamily="18" charset="0"/>
              </a:rPr>
              <a:t> “Some people may be more vulnerable to contaminants in drinking water than the general population. Immuno-compromised persons such as people with cancer undergoing chemotherapy, persons who have undergone organ transplants, people with HIV/AIDS or other immune system disorders, some elderly, and infants can be particularly at risk from infections. These people should seek advice about drinking water from their health care providers. USEPA/Centers for Disease Control (CDC) guidelines on appropriate means to lessen the risk of infection by Cryptosporidium and other microbial contaminants are available from the Safe Drinking Water Hotline (1-800-426-4791).</a:t>
            </a:r>
          </a:p>
        </p:txBody>
      </p:sp>
      <p:sp>
        <p:nvSpPr>
          <p:cNvPr id="4" name="Rounded Rectangle 3"/>
          <p:cNvSpPr/>
          <p:nvPr/>
        </p:nvSpPr>
        <p:spPr>
          <a:xfrm>
            <a:off x="1399347" y="0"/>
            <a:ext cx="9263317" cy="1328023"/>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USEPA and the State Water Resources Control Board</a:t>
            </a:r>
          </a:p>
        </p:txBody>
      </p:sp>
      <p:sp>
        <p:nvSpPr>
          <p:cNvPr id="5" name="Slide Number Placeholder 4"/>
          <p:cNvSpPr>
            <a:spLocks noGrp="1"/>
          </p:cNvSpPr>
          <p:nvPr>
            <p:ph type="sldNum" sz="quarter" idx="12"/>
          </p:nvPr>
        </p:nvSpPr>
        <p:spPr/>
        <p:txBody>
          <a:bodyPr/>
          <a:lstStyle/>
          <a:p>
            <a:fld id="{36473209-A7B4-4B0A-9E26-57D15F470246}" type="slidenum">
              <a:rPr lang="en-US" sz="1600" b="1" smtClean="0">
                <a:solidFill>
                  <a:schemeClr val="tx1"/>
                </a:solidFill>
              </a:rPr>
              <a:t>5</a:t>
            </a:fld>
            <a:endParaRPr lang="en-US" sz="1600" b="1" dirty="0">
              <a:solidFill>
                <a:schemeClr val="tx1"/>
              </a:solidFill>
            </a:endParaRPr>
          </a:p>
        </p:txBody>
      </p:sp>
    </p:spTree>
    <p:extLst>
      <p:ext uri="{BB962C8B-B14F-4D97-AF65-F5344CB8AC3E}">
        <p14:creationId xmlns:p14="http://schemas.microsoft.com/office/powerpoint/2010/main" val="250578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2" y="4962617"/>
            <a:ext cx="12192000" cy="1895383"/>
          </a:xfrm>
          <a:prstGeom prst="rect">
            <a:avLst/>
          </a:prstGeom>
        </p:spPr>
      </p:pic>
      <p:sp>
        <p:nvSpPr>
          <p:cNvPr id="13" name="Rounded Rectangle 12"/>
          <p:cNvSpPr/>
          <p:nvPr/>
        </p:nvSpPr>
        <p:spPr>
          <a:xfrm>
            <a:off x="1826331" y="136525"/>
            <a:ext cx="8050238"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sz="3600" b="1" dirty="0">
                <a:solidFill>
                  <a:schemeClr val="tx2">
                    <a:lumMod val="75000"/>
                  </a:schemeClr>
                </a:solidFill>
                <a:latin typeface="Californian FB" panose="0207040306080B030204" pitchFamily="18" charset="0"/>
              </a:rPr>
              <a:t>Contaminant</a:t>
            </a:r>
            <a:r>
              <a:rPr lang="en-US" sz="2400" b="1" dirty="0">
                <a:solidFill>
                  <a:schemeClr val="tx2">
                    <a:lumMod val="75000"/>
                  </a:schemeClr>
                </a:solidFill>
                <a:latin typeface="Californian FB" panose="0207040306080B030204" pitchFamily="18" charset="0"/>
              </a:rPr>
              <a:t> </a:t>
            </a:r>
            <a:r>
              <a:rPr lang="en-US" sz="3600" b="1" dirty="0">
                <a:solidFill>
                  <a:schemeClr val="tx2">
                    <a:lumMod val="75000"/>
                  </a:schemeClr>
                </a:solidFill>
                <a:latin typeface="Californian FB" panose="0207040306080B030204" pitchFamily="18" charset="0"/>
              </a:rPr>
              <a:t>Information </a:t>
            </a:r>
          </a:p>
        </p:txBody>
      </p:sp>
      <p:sp>
        <p:nvSpPr>
          <p:cNvPr id="8" name="Rounded Rectangle 7"/>
          <p:cNvSpPr/>
          <p:nvPr/>
        </p:nvSpPr>
        <p:spPr>
          <a:xfrm>
            <a:off x="437776" y="643437"/>
            <a:ext cx="11034755" cy="4750237"/>
          </a:xfrm>
          <a:prstGeom prst="roundRect">
            <a:avLst/>
          </a:prstGeom>
          <a:noFill/>
          <a:ln w="127000" cap="flat" cmpd="thickThin">
            <a:noFill/>
          </a:ln>
          <a:effectLst>
            <a:glow rad="2286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lvl="0"/>
            <a:r>
              <a:rPr lang="en-US" sz="1300" b="1" dirty="0">
                <a:solidFill>
                  <a:schemeClr val="bg2">
                    <a:lumMod val="10000"/>
                  </a:schemeClr>
                </a:solidFill>
                <a:latin typeface="Californian FB" panose="0207040306080B030204" pitchFamily="18" charset="0"/>
              </a:rPr>
              <a:t>Contaminants that may be in source water include:</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Microbial contaminants</a:t>
            </a:r>
            <a:r>
              <a:rPr lang="en-US" sz="1300" b="1" dirty="0">
                <a:solidFill>
                  <a:schemeClr val="bg2">
                    <a:lumMod val="10000"/>
                  </a:schemeClr>
                </a:solidFill>
                <a:latin typeface="Californian FB" panose="0207040306080B030204" pitchFamily="18" charset="0"/>
              </a:rPr>
              <a:t>, such as viruses and bacteria that may come from sewage treatment plants, septic systems, agricultural livestock operations, and wildlife.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Inorganic contaminants</a:t>
            </a:r>
            <a:r>
              <a:rPr lang="en-US" sz="1300" b="1" dirty="0">
                <a:solidFill>
                  <a:schemeClr val="bg2">
                    <a:lumMod val="10000"/>
                  </a:schemeClr>
                </a:solidFill>
                <a:latin typeface="Californian FB" panose="0207040306080B030204" pitchFamily="18" charset="0"/>
              </a:rPr>
              <a:t>, such as salts and metals, which can be naturally Inorganic contaminants, such as salts and metals, which can be naturally-occurring occurring or result from urban storm water runoff, industrial or domestic wastewater or result from urban storm water runoff, industrial or domestic wastewater discharges, oil and gas production, mining, or farming.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Pesticides and herbicides</a:t>
            </a:r>
            <a:r>
              <a:rPr lang="en-US" sz="1300" b="1" dirty="0">
                <a:solidFill>
                  <a:schemeClr val="bg2">
                    <a:lumMod val="10000"/>
                  </a:schemeClr>
                </a:solidFill>
                <a:latin typeface="Californian FB" panose="0207040306080B030204" pitchFamily="18" charset="0"/>
              </a:rPr>
              <a:t>, which may come from a variety of sources such as agriculture, urban storm water runoff, and residential uses.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Organic chemical contaminants</a:t>
            </a:r>
            <a:r>
              <a:rPr lang="en-US" sz="1300" b="1" dirty="0">
                <a:solidFill>
                  <a:schemeClr val="bg2">
                    <a:lumMod val="10000"/>
                  </a:schemeClr>
                </a:solidFill>
                <a:latin typeface="Californian FB" panose="0207040306080B030204" pitchFamily="18" charset="0"/>
              </a:rPr>
              <a:t>, including synthetic and volatile organic chemicals, which are by-products of industrial processes and petroleum production, and can also come from gas stations, urban storm water runoff, agricultural application, and septic systems.   </a:t>
            </a:r>
          </a:p>
          <a:p>
            <a:pPr marL="285750" lvl="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Radioactive contaminants</a:t>
            </a:r>
            <a:r>
              <a:rPr lang="en-US" sz="1300" b="1" dirty="0">
                <a:solidFill>
                  <a:schemeClr val="bg2">
                    <a:lumMod val="10000"/>
                  </a:schemeClr>
                </a:solidFill>
                <a:latin typeface="Californian FB" panose="0207040306080B030204" pitchFamily="18" charset="0"/>
              </a:rPr>
              <a:t>, that can be naturally be naturally-occurring or be the result of oil and gas production or mining activities. </a:t>
            </a:r>
          </a:p>
          <a:p>
            <a:pPr marL="285750" indent="-285750">
              <a:buFont typeface="Arial" panose="020B0604020202020204" pitchFamily="34" charset="0"/>
              <a:buChar char="•"/>
            </a:pPr>
            <a:r>
              <a:rPr lang="en-US" sz="1300" b="1" u="sng" dirty="0">
                <a:solidFill>
                  <a:schemeClr val="bg2">
                    <a:lumMod val="10000"/>
                  </a:schemeClr>
                </a:solidFill>
                <a:latin typeface="Californian FB" panose="0207040306080B030204" pitchFamily="18" charset="0"/>
              </a:rPr>
              <a:t>Nitrate</a:t>
            </a:r>
            <a:r>
              <a:rPr lang="en-US" sz="1300" b="1" dirty="0">
                <a:solidFill>
                  <a:schemeClr val="bg2">
                    <a:lumMod val="10000"/>
                  </a:schemeClr>
                </a:solidFill>
                <a:latin typeface="Californian FB" panose="0207040306080B030204" pitchFamily="18" charset="0"/>
              </a:rPr>
              <a:t> in drinking water at levels above 10 mg/L is a health risk for infants of less than six months of age.  Such nitrate levels in drinking water can interfere with the capacity of the infant’s blood to carry oxygen, resulting in a serious illness; symptoms include shortness of breath and blueness of the skin.  Nitrate levels above 10 mg/L may also affect the ability of the blood to carry oxygen in other individuals, such as pregnant women and those with certain specific enzyme deficiencies.  If you are caring for an infant, or you are pregnant, you should ask advice from your health care provider. Nitrate levels may rise quickly for short periods of time because of rainfall or agricultural activity.</a:t>
            </a:r>
            <a:r>
              <a:rPr lang="en-US" sz="1300" b="1" dirty="0">
                <a:solidFill>
                  <a:schemeClr val="tx2">
                    <a:lumMod val="75000"/>
                  </a:schemeClr>
                </a:solidFill>
                <a:latin typeface="Californian FB" panose="0207040306080B030204" pitchFamily="18" charset="0"/>
              </a:rPr>
              <a:t> </a:t>
            </a:r>
          </a:p>
          <a:p>
            <a:pPr marL="285750" indent="-285750">
              <a:buFont typeface="Arial" panose="020B0604020202020204" pitchFamily="34" charset="0"/>
              <a:buChar char="•"/>
            </a:pPr>
            <a:r>
              <a:rPr lang="en-US" sz="1300" b="1" u="sng" dirty="0">
                <a:solidFill>
                  <a:srgbClr val="000000"/>
                </a:solidFill>
                <a:latin typeface="Californian FB" panose="0207040306080B030204" pitchFamily="18" charset="0"/>
                <a:ea typeface="Calibri" panose="020F0502020204030204" pitchFamily="34" charset="0"/>
                <a:cs typeface="Times New Roman" panose="02020603050405020304" pitchFamily="18" charset="0"/>
              </a:rPr>
              <a:t>1,2,3-trichloropropane</a:t>
            </a:r>
            <a:r>
              <a:rPr lang="en-US" sz="1300" b="1" dirty="0">
                <a:solidFill>
                  <a:srgbClr val="000000"/>
                </a:solidFill>
                <a:latin typeface="Californian FB" panose="0207040306080B030204" pitchFamily="18" charset="0"/>
                <a:ea typeface="Calibri" panose="020F0502020204030204" pitchFamily="34" charset="0"/>
                <a:cs typeface="Times New Roman" panose="02020603050405020304" pitchFamily="18" charset="0"/>
              </a:rPr>
              <a:t> or TCP was an impurity in soil fumigants used from the 1950’s to the 1980’s, has been detected in some of the wells used to supply your drinking water. Prior to 2018 TCP was an unregulated contaminant. However, the State Water Resources Control Board adopted a new Maximum Contaminant Level (MCL) of 5 parts per trillion (ppt) for TCP that went into effect on January 1st of 2018. The average TCP level detected in the City water supply during the 2018 calendar year was 0.0 ppt. Some people who drink water containing TCP in excess of the MCL over many years may have an increased risk of getting cancer.</a:t>
            </a:r>
            <a:endParaRPr lang="en-US" sz="1300" dirty="0">
              <a:latin typeface="Times New Roman" panose="02020603050405020304" pitchFamily="18" charset="0"/>
              <a:ea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endParaRPr lang="en-US" sz="1300" b="1" dirty="0">
              <a:solidFill>
                <a:schemeClr val="bg2">
                  <a:lumMod val="10000"/>
                </a:schemeClr>
              </a:solidFill>
              <a:latin typeface="Californian FB" panose="0207040306080B030204" pitchFamily="18" charset="0"/>
            </a:endParaRPr>
          </a:p>
        </p:txBody>
      </p:sp>
      <p:sp>
        <p:nvSpPr>
          <p:cNvPr id="3" name="Slide Number Placeholder 2"/>
          <p:cNvSpPr>
            <a:spLocks noGrp="1"/>
          </p:cNvSpPr>
          <p:nvPr>
            <p:ph type="sldNum" sz="quarter" idx="12"/>
          </p:nvPr>
        </p:nvSpPr>
        <p:spPr/>
        <p:txBody>
          <a:bodyPr/>
          <a:lstStyle/>
          <a:p>
            <a:fld id="{36473209-A7B4-4B0A-9E26-57D15F470246}" type="slidenum">
              <a:rPr lang="en-US" sz="1600" b="1" smtClean="0">
                <a:solidFill>
                  <a:schemeClr val="tx1"/>
                </a:solidFill>
              </a:rPr>
              <a:t>6</a:t>
            </a:fld>
            <a:endParaRPr lang="en-US" sz="1600" b="1" dirty="0">
              <a:solidFill>
                <a:schemeClr val="tx1"/>
              </a:solidFill>
            </a:endParaRPr>
          </a:p>
        </p:txBody>
      </p:sp>
    </p:spTree>
    <p:extLst>
      <p:ext uri="{BB962C8B-B14F-4D97-AF65-F5344CB8AC3E}">
        <p14:creationId xmlns:p14="http://schemas.microsoft.com/office/powerpoint/2010/main" val="1952298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434018"/>
            <a:ext cx="12192000" cy="1423982"/>
          </a:xfrm>
          <a:prstGeom prst="rect">
            <a:avLst/>
          </a:prstGeom>
        </p:spPr>
      </p:pic>
      <p:sp>
        <p:nvSpPr>
          <p:cNvPr id="12" name="Rounded Rectangle 11"/>
          <p:cNvSpPr/>
          <p:nvPr/>
        </p:nvSpPr>
        <p:spPr>
          <a:xfrm>
            <a:off x="1324987" y="101873"/>
            <a:ext cx="5555187" cy="715089"/>
          </a:xfrm>
          <a:prstGeom prst="roundRect">
            <a:avLst/>
          </a:prstGeom>
          <a:noFill/>
          <a:ln w="101600" cap="flat" cmpd="thickThi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3600" b="1" dirty="0">
                <a:solidFill>
                  <a:schemeClr val="tx2">
                    <a:lumMod val="75000"/>
                  </a:schemeClr>
                </a:solidFill>
                <a:latin typeface="Californian FB" panose="0207040306080B030204" pitchFamily="18" charset="0"/>
              </a:rPr>
              <a:t>Water Quality Sampling</a:t>
            </a:r>
          </a:p>
        </p:txBody>
      </p:sp>
      <p:sp>
        <p:nvSpPr>
          <p:cNvPr id="3" name="Slide Number Placeholder 2"/>
          <p:cNvSpPr>
            <a:spLocks noGrp="1"/>
          </p:cNvSpPr>
          <p:nvPr>
            <p:ph type="sldNum" sz="quarter" idx="12"/>
          </p:nvPr>
        </p:nvSpPr>
        <p:spPr/>
        <p:txBody>
          <a:bodyPr/>
          <a:lstStyle/>
          <a:p>
            <a:fld id="{36473209-A7B4-4B0A-9E26-57D15F470246}" type="slidenum">
              <a:rPr lang="en-US" sz="1600" b="1" smtClean="0">
                <a:solidFill>
                  <a:schemeClr val="tx1"/>
                </a:solidFill>
              </a:rPr>
              <a:t>7</a:t>
            </a:fld>
            <a:endParaRPr lang="en-US" sz="1600" b="1" dirty="0">
              <a:solidFill>
                <a:schemeClr val="tx1"/>
              </a:solidFill>
            </a:endParaRPr>
          </a:p>
        </p:txBody>
      </p:sp>
      <p:sp>
        <p:nvSpPr>
          <p:cNvPr id="15" name="Rounded Rectangle 14"/>
          <p:cNvSpPr/>
          <p:nvPr/>
        </p:nvSpPr>
        <p:spPr>
          <a:xfrm>
            <a:off x="150225" y="817489"/>
            <a:ext cx="7307479" cy="715089"/>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 On a monthly basis, City staff collect samples for contaminants as required by the State. For more detailed information, we have provided you with a table showing what types of contaminants have been tested, the results of those water samples, and the State MCLs (Maximum Contaminant Levels). </a:t>
            </a:r>
            <a:endParaRPr lang="en-US" sz="1200" dirty="0">
              <a:solidFill>
                <a:schemeClr val="tx2">
                  <a:lumMod val="75000"/>
                </a:schemeClr>
              </a:solidFill>
              <a:latin typeface="Californian FB" panose="0207040306080B030204" pitchFamily="18" charset="0"/>
            </a:endParaRPr>
          </a:p>
        </p:txBody>
      </p:sp>
      <p:sp>
        <p:nvSpPr>
          <p:cNvPr id="16" name="Rounded Rectangle 15"/>
          <p:cNvSpPr/>
          <p:nvPr/>
        </p:nvSpPr>
        <p:spPr>
          <a:xfrm>
            <a:off x="7820778" y="613177"/>
            <a:ext cx="4117010" cy="919401"/>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The State allows us to monitor for some contaminants less than once per year because the concentrations of these contaminants do not change frequently.  Some of our data, though representative, are more than one year old.</a:t>
            </a:r>
          </a:p>
        </p:txBody>
      </p:sp>
      <p:sp>
        <p:nvSpPr>
          <p:cNvPr id="7" name="Rectangle 6"/>
          <p:cNvSpPr/>
          <p:nvPr/>
        </p:nvSpPr>
        <p:spPr>
          <a:xfrm>
            <a:off x="150225" y="1782109"/>
            <a:ext cx="7418120" cy="3108543"/>
          </a:xfrm>
          <a:prstGeom prst="rect">
            <a:avLst/>
          </a:prstGeom>
        </p:spPr>
        <p:txBody>
          <a:bodyPr wrap="square">
            <a:spAutoFit/>
          </a:bodyPr>
          <a:lstStyle/>
          <a:p>
            <a:r>
              <a:rPr lang="en-US" sz="1400" b="1" dirty="0">
                <a:solidFill>
                  <a:schemeClr val="tx2">
                    <a:lumMod val="50000"/>
                  </a:schemeClr>
                </a:solidFill>
                <a:latin typeface="Californian FB" panose="0207040306080B030204" pitchFamily="18" charset="0"/>
              </a:rPr>
              <a:t>The table below lists contaminants which: 1) have associated primary Maximum  Contaminant Levels (MCLs) that are registered and 2) were detected by the City of Waterford's Water Services Division.  Contaminants were detected below, at or above the Detection Limits for Purposes of Reporting (DLR) . The presence of these contaminants in the drinking water does not necessarily indicate that the water poses a health risk.  More information about contaminants and potential health risks can be obtained by calling the U.S. Environmental Protection Agency (EPA) at (800) 426-4791 or visiting the agency's website at www.epa.gov/safewater.hfacts.html. California action levels are available on the State Water Resources Control Boards website www.waterboards.ca.gov.                      </a:t>
            </a:r>
          </a:p>
          <a:p>
            <a:r>
              <a:rPr lang="en-US" sz="1400" b="1" u="sng" dirty="0">
                <a:solidFill>
                  <a:schemeClr val="tx2">
                    <a:lumMod val="50000"/>
                  </a:schemeClr>
                </a:solidFill>
                <a:latin typeface="Californian FB" panose="0207040306080B030204" pitchFamily="18" charset="0"/>
              </a:rPr>
              <a:t>Table 1 </a:t>
            </a:r>
            <a:r>
              <a:rPr lang="en-US" sz="1400" b="1" dirty="0">
                <a:solidFill>
                  <a:schemeClr val="tx2">
                    <a:lumMod val="50000"/>
                  </a:schemeClr>
                </a:solidFill>
                <a:latin typeface="Californian FB" panose="0207040306080B030204" pitchFamily="18" charset="0"/>
              </a:rPr>
              <a:t> lists all regulated contaminants with Primary MCLs that the City of Waterford’s Water Services Division detected in the drinking water below, at or above the State DLR.                                                </a:t>
            </a:r>
            <a:r>
              <a:rPr lang="en-US" sz="1400" b="1" u="sng" dirty="0">
                <a:solidFill>
                  <a:schemeClr val="tx2">
                    <a:lumMod val="50000"/>
                  </a:schemeClr>
                </a:solidFill>
                <a:latin typeface="Californian FB" panose="0207040306080B030204" pitchFamily="18" charset="0"/>
              </a:rPr>
              <a:t>Table 2 </a:t>
            </a:r>
            <a:r>
              <a:rPr lang="en-US" sz="1400" b="1" dirty="0">
                <a:solidFill>
                  <a:schemeClr val="tx2">
                    <a:lumMod val="50000"/>
                  </a:schemeClr>
                </a:solidFill>
                <a:latin typeface="Californian FB" panose="0207040306080B030204" pitchFamily="18" charset="0"/>
              </a:rPr>
              <a:t> lists regulated contaminants with Secondary MCLs that were detected at or above the State DLR.                                                                                                                                                                                </a:t>
            </a:r>
            <a:r>
              <a:rPr lang="en-US" sz="1400" b="1" u="sng" dirty="0">
                <a:solidFill>
                  <a:schemeClr val="tx2">
                    <a:lumMod val="50000"/>
                  </a:schemeClr>
                </a:solidFill>
                <a:latin typeface="Californian FB" panose="0207040306080B030204" pitchFamily="18" charset="0"/>
              </a:rPr>
              <a:t>Table 3 </a:t>
            </a:r>
            <a:r>
              <a:rPr lang="en-US" sz="1400" b="1" dirty="0">
                <a:solidFill>
                  <a:schemeClr val="tx2">
                    <a:lumMod val="50000"/>
                  </a:schemeClr>
                </a:solidFill>
                <a:latin typeface="Californian FB" panose="0207040306080B030204" pitchFamily="18" charset="0"/>
              </a:rPr>
              <a:t> lists disinfection residuals and by-products that were detected in the treated water. </a:t>
            </a:r>
          </a:p>
        </p:txBody>
      </p:sp>
      <p:sp>
        <p:nvSpPr>
          <p:cNvPr id="8" name="Rectangle 7"/>
          <p:cNvSpPr/>
          <p:nvPr/>
        </p:nvSpPr>
        <p:spPr>
          <a:xfrm>
            <a:off x="7716884" y="1785926"/>
            <a:ext cx="4220904" cy="2893100"/>
          </a:xfrm>
          <a:prstGeom prst="rect">
            <a:avLst/>
          </a:prstGeom>
        </p:spPr>
        <p:txBody>
          <a:bodyPr wrap="square">
            <a:spAutoFit/>
          </a:bodyPr>
          <a:lstStyle/>
          <a:p>
            <a:r>
              <a:rPr lang="en-US" sz="1400" b="1" u="sng" dirty="0">
                <a:solidFill>
                  <a:schemeClr val="tx2">
                    <a:lumMod val="50000"/>
                  </a:schemeClr>
                </a:solidFill>
                <a:latin typeface="Californian FB" panose="0207040306080B030204" pitchFamily="18" charset="0"/>
              </a:rPr>
              <a:t>DLR</a:t>
            </a:r>
            <a:r>
              <a:rPr lang="en-US" sz="1400" b="1" dirty="0">
                <a:solidFill>
                  <a:schemeClr val="tx2">
                    <a:lumMod val="50000"/>
                  </a:schemeClr>
                </a:solidFill>
                <a:latin typeface="Californian FB" panose="0207040306080B030204" pitchFamily="18" charset="0"/>
              </a:rPr>
              <a:t>: detection limit for reporting                                     </a:t>
            </a:r>
            <a:r>
              <a:rPr lang="en-US" sz="1400" b="1" u="sng" dirty="0">
                <a:solidFill>
                  <a:schemeClr val="tx2">
                    <a:lumMod val="50000"/>
                  </a:schemeClr>
                </a:solidFill>
                <a:latin typeface="Californian FB" panose="0207040306080B030204" pitchFamily="18" charset="0"/>
              </a:rPr>
              <a:t>mg/L</a:t>
            </a:r>
            <a:r>
              <a:rPr lang="en-US" sz="1400" b="1" dirty="0">
                <a:solidFill>
                  <a:schemeClr val="tx2">
                    <a:lumMod val="50000"/>
                  </a:schemeClr>
                </a:solidFill>
                <a:latin typeface="Californian FB" panose="0207040306080B030204" pitchFamily="18" charset="0"/>
              </a:rPr>
              <a:t>: number of milligrams in one liter of water                n/a: not applicable                                                              </a:t>
            </a:r>
            <a:r>
              <a:rPr lang="en-US" sz="1400" b="1" u="sng" dirty="0">
                <a:solidFill>
                  <a:schemeClr val="tx2">
                    <a:lumMod val="50000"/>
                  </a:schemeClr>
                </a:solidFill>
                <a:latin typeface="Californian FB" panose="0207040306080B030204" pitchFamily="18" charset="0"/>
              </a:rPr>
              <a:t>NTU</a:t>
            </a:r>
            <a:r>
              <a:rPr lang="en-US" sz="1400" b="1" dirty="0">
                <a:solidFill>
                  <a:schemeClr val="tx2">
                    <a:lumMod val="50000"/>
                  </a:schemeClr>
                </a:solidFill>
                <a:latin typeface="Californian FB" panose="0207040306080B030204" pitchFamily="18" charset="0"/>
              </a:rPr>
              <a:t>: nephelometric turbidity units                                        </a:t>
            </a:r>
            <a:r>
              <a:rPr lang="en-US" sz="1400" b="1" u="sng" dirty="0">
                <a:solidFill>
                  <a:schemeClr val="tx2">
                    <a:lumMod val="50000"/>
                  </a:schemeClr>
                </a:solidFill>
                <a:latin typeface="Californian FB" panose="0207040306080B030204" pitchFamily="18" charset="0"/>
              </a:rPr>
              <a:t>pCi/L</a:t>
            </a:r>
            <a:r>
              <a:rPr lang="en-US" sz="1400" b="1" dirty="0">
                <a:solidFill>
                  <a:schemeClr val="tx2">
                    <a:lumMod val="50000"/>
                  </a:schemeClr>
                </a:solidFill>
                <a:latin typeface="Californian FB" panose="0207040306080B030204" pitchFamily="18" charset="0"/>
              </a:rPr>
              <a:t>: picocuries per liter (a measure of radiation)                </a:t>
            </a:r>
            <a:r>
              <a:rPr lang="en-US" sz="1400" b="1" u="sng" dirty="0">
                <a:solidFill>
                  <a:schemeClr val="tx2">
                    <a:lumMod val="50000"/>
                  </a:schemeClr>
                </a:solidFill>
                <a:latin typeface="Californian FB" panose="0207040306080B030204" pitchFamily="18" charset="0"/>
              </a:rPr>
              <a:t>ppb</a:t>
            </a:r>
            <a:r>
              <a:rPr lang="en-US" sz="1400" b="1" dirty="0">
                <a:solidFill>
                  <a:schemeClr val="tx2">
                    <a:lumMod val="50000"/>
                  </a:schemeClr>
                </a:solidFill>
                <a:latin typeface="Californian FB" panose="0207040306080B030204" pitchFamily="18" charset="0"/>
              </a:rPr>
              <a:t>: parts per billion                                                             </a:t>
            </a:r>
            <a:r>
              <a:rPr lang="en-US" sz="1400" b="1" u="sng" dirty="0">
                <a:solidFill>
                  <a:schemeClr val="tx2">
                    <a:lumMod val="50000"/>
                  </a:schemeClr>
                </a:solidFill>
                <a:latin typeface="Californian FB" panose="0207040306080B030204" pitchFamily="18" charset="0"/>
              </a:rPr>
              <a:t>ppm</a:t>
            </a:r>
            <a:r>
              <a:rPr lang="en-US" sz="1400" b="1" dirty="0">
                <a:solidFill>
                  <a:schemeClr val="tx2">
                    <a:lumMod val="50000"/>
                  </a:schemeClr>
                </a:solidFill>
                <a:latin typeface="Californian FB" panose="0207040306080B030204" pitchFamily="18" charset="0"/>
              </a:rPr>
              <a:t>: parts per million                                                           </a:t>
            </a:r>
            <a:r>
              <a:rPr lang="en-US" sz="1400" b="1" u="sng" dirty="0">
                <a:solidFill>
                  <a:schemeClr val="tx2">
                    <a:lumMod val="50000"/>
                  </a:schemeClr>
                </a:solidFill>
                <a:latin typeface="Californian FB" panose="0207040306080B030204" pitchFamily="18" charset="0"/>
              </a:rPr>
              <a:t>ppt</a:t>
            </a:r>
            <a:r>
              <a:rPr lang="en-US" sz="1400" b="1" dirty="0">
                <a:solidFill>
                  <a:schemeClr val="tx2">
                    <a:lumMod val="50000"/>
                  </a:schemeClr>
                </a:solidFill>
                <a:latin typeface="Californian FB" panose="0207040306080B030204" pitchFamily="18" charset="0"/>
              </a:rPr>
              <a:t>: parts per trillion                                                             </a:t>
            </a:r>
            <a:r>
              <a:rPr lang="en-US" sz="1400" b="1" u="sng" dirty="0">
                <a:solidFill>
                  <a:schemeClr val="tx2">
                    <a:lumMod val="50000"/>
                  </a:schemeClr>
                </a:solidFill>
                <a:latin typeface="Californian FB" panose="0207040306080B030204" pitchFamily="18" charset="0"/>
              </a:rPr>
              <a:t>TT</a:t>
            </a:r>
            <a:r>
              <a:rPr lang="en-US" sz="1400" b="1" dirty="0">
                <a:solidFill>
                  <a:schemeClr val="tx2">
                    <a:lumMod val="50000"/>
                  </a:schemeClr>
                </a:solidFill>
                <a:latin typeface="Californian FB" panose="0207040306080B030204" pitchFamily="18" charset="0"/>
              </a:rPr>
              <a:t>: treatment technique                                                       </a:t>
            </a:r>
            <a:r>
              <a:rPr lang="en-US" sz="1400" b="1" u="sng" dirty="0">
                <a:solidFill>
                  <a:schemeClr val="tx2">
                    <a:lumMod val="50000"/>
                  </a:schemeClr>
                </a:solidFill>
                <a:latin typeface="Californian FB" panose="0207040306080B030204" pitchFamily="18" charset="0"/>
              </a:rPr>
              <a:t>µS/cm</a:t>
            </a:r>
            <a:r>
              <a:rPr lang="en-US" sz="1400" b="1" dirty="0">
                <a:solidFill>
                  <a:schemeClr val="tx2">
                    <a:lumMod val="50000"/>
                  </a:schemeClr>
                </a:solidFill>
                <a:latin typeface="Californian FB" panose="0207040306080B030204" pitchFamily="18" charset="0"/>
              </a:rPr>
              <a:t>: micro-siemens/cm                                                      &gt;: Greater than                                                                               &lt;: less than                                                                            </a:t>
            </a:r>
            <a:r>
              <a:rPr lang="en-US" sz="1400" b="1" u="sng" dirty="0">
                <a:solidFill>
                  <a:schemeClr val="tx2">
                    <a:lumMod val="50000"/>
                  </a:schemeClr>
                </a:solidFill>
                <a:latin typeface="Californian FB" panose="0207040306080B030204" pitchFamily="18" charset="0"/>
              </a:rPr>
              <a:t>LRAA</a:t>
            </a:r>
            <a:r>
              <a:rPr lang="en-US" sz="1400" b="1" dirty="0">
                <a:solidFill>
                  <a:schemeClr val="tx2">
                    <a:lumMod val="50000"/>
                  </a:schemeClr>
                </a:solidFill>
                <a:latin typeface="Californian FB" panose="0207040306080B030204" pitchFamily="18" charset="0"/>
              </a:rPr>
              <a:t>: locational Running Annual Average </a:t>
            </a:r>
          </a:p>
        </p:txBody>
      </p:sp>
      <p:sp>
        <p:nvSpPr>
          <p:cNvPr id="13" name="Rounded Rectangle 12"/>
          <p:cNvSpPr/>
          <p:nvPr/>
        </p:nvSpPr>
        <p:spPr>
          <a:xfrm>
            <a:off x="7768831" y="4762691"/>
            <a:ext cx="4117010" cy="919401"/>
          </a:xfrm>
          <a:prstGeom prst="roundRect">
            <a:avLst/>
          </a:prstGeom>
          <a:solidFill>
            <a:srgbClr val="CBEDE7"/>
          </a:solidFill>
          <a:ln w="127000" cap="flat" cmpd="thickThin">
            <a:solidFill>
              <a:srgbClr val="94F949">
                <a:alpha val="50000"/>
              </a:srgbClr>
            </a:solidFill>
          </a:ln>
          <a:effectLst>
            <a:glow rad="127000">
              <a:srgbClr val="F0F371">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sz="1200" b="1" dirty="0">
                <a:solidFill>
                  <a:schemeClr val="tx2">
                    <a:lumMod val="75000"/>
                  </a:schemeClr>
                </a:solidFill>
                <a:latin typeface="Californian FB" panose="0207040306080B030204" pitchFamily="18" charset="0"/>
              </a:rPr>
              <a:t>The following tables on pages 8 - 11 contain detailed information showing what type of chemicals have been found in the water, the results, and the State Maximum Contaminate Levels (MCLs)</a:t>
            </a:r>
            <a:endParaRPr lang="en-US" sz="1200" dirty="0">
              <a:solidFill>
                <a:schemeClr val="tx2">
                  <a:lumMod val="75000"/>
                </a:schemeClr>
              </a:solidFill>
              <a:latin typeface="Californian FB" panose="0207040306080B030204" pitchFamily="18" charset="0"/>
            </a:endParaRPr>
          </a:p>
        </p:txBody>
      </p:sp>
    </p:spTree>
    <p:extLst>
      <p:ext uri="{BB962C8B-B14F-4D97-AF65-F5344CB8AC3E}">
        <p14:creationId xmlns:p14="http://schemas.microsoft.com/office/powerpoint/2010/main" val="3147924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4591864"/>
            <a:ext cx="12192000" cy="2266136"/>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8</a:t>
            </a:fld>
            <a:endParaRPr lang="en-US" sz="1600" b="1"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07440620"/>
              </p:ext>
            </p:extLst>
          </p:nvPr>
        </p:nvGraphicFramePr>
        <p:xfrm>
          <a:off x="342373" y="186467"/>
          <a:ext cx="4388700" cy="4891843"/>
        </p:xfrm>
        <a:graphic>
          <a:graphicData uri="http://schemas.openxmlformats.org/drawingml/2006/table">
            <a:tbl>
              <a:tblPr>
                <a:tableStyleId>{5C22544A-7EE6-4342-B048-85BDC9FD1C3A}</a:tableStyleId>
              </a:tblPr>
              <a:tblGrid>
                <a:gridCol w="1462900">
                  <a:extLst>
                    <a:ext uri="{9D8B030D-6E8A-4147-A177-3AD203B41FA5}">
                      <a16:colId xmlns:a16="http://schemas.microsoft.com/office/drawing/2014/main" val="20000"/>
                    </a:ext>
                  </a:extLst>
                </a:gridCol>
                <a:gridCol w="1462900">
                  <a:extLst>
                    <a:ext uri="{9D8B030D-6E8A-4147-A177-3AD203B41FA5}">
                      <a16:colId xmlns:a16="http://schemas.microsoft.com/office/drawing/2014/main" val="20001"/>
                    </a:ext>
                  </a:extLst>
                </a:gridCol>
                <a:gridCol w="1462900">
                  <a:extLst>
                    <a:ext uri="{9D8B030D-6E8A-4147-A177-3AD203B41FA5}">
                      <a16:colId xmlns:a16="http://schemas.microsoft.com/office/drawing/2014/main" val="20002"/>
                    </a:ext>
                  </a:extLst>
                </a:gridCol>
              </a:tblGrid>
              <a:tr h="630386">
                <a:tc gridSpan="3">
                  <a:txBody>
                    <a:bodyPr/>
                    <a:lstStyle/>
                    <a:p>
                      <a:pPr algn="ctr" fontAlgn="ctr"/>
                      <a:r>
                        <a:rPr lang="en-US" sz="1800" b="1" u="none" strike="noStrike" dirty="0">
                          <a:solidFill>
                            <a:schemeClr val="tx2">
                              <a:lumMod val="50000"/>
                            </a:schemeClr>
                          </a:solidFill>
                          <a:effectLst/>
                          <a:latin typeface="Californian FB" panose="0207040306080B030204" pitchFamily="18" charset="0"/>
                        </a:rPr>
                        <a:t>COMPARATIVE FIGURES FOR INTERPRETING</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30386">
                <a:tc gridSpan="3">
                  <a:txBody>
                    <a:bodyPr/>
                    <a:lstStyle/>
                    <a:p>
                      <a:pPr algn="ctr" fontAlgn="ctr"/>
                      <a:r>
                        <a:rPr lang="en-US" sz="1800" b="1" u="none" strike="noStrike" dirty="0">
                          <a:solidFill>
                            <a:schemeClr val="tx2">
                              <a:lumMod val="50000"/>
                            </a:schemeClr>
                          </a:solidFill>
                          <a:effectLst/>
                          <a:latin typeface="Californian FB" panose="0207040306080B030204" pitchFamily="18" charset="0"/>
                        </a:rPr>
                        <a:t>MEASUREMENTS WITHIN THIS REPORT</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439887">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PPM</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PPB</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tc>
                  <a:txBody>
                    <a:bodyPr/>
                    <a:lstStyle/>
                    <a:p>
                      <a:pPr algn="ctr" fontAlgn="b"/>
                      <a:r>
                        <a:rPr lang="en-US" sz="1200" b="1" u="none" strike="noStrike" dirty="0">
                          <a:solidFill>
                            <a:schemeClr val="tx2">
                              <a:lumMod val="50000"/>
                            </a:schemeClr>
                          </a:solidFill>
                          <a:effectLst/>
                          <a:latin typeface="Californian FB" panose="0207040306080B030204" pitchFamily="18" charset="0"/>
                        </a:rPr>
                        <a:t>1 PPT</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b">
                    <a:solidFill>
                      <a:schemeClr val="bg1"/>
                    </a:solidFill>
                  </a:tcPr>
                </a:tc>
                <a:extLst>
                  <a:ext uri="{0D108BD9-81ED-4DB2-BD59-A6C34878D82A}">
                    <a16:rowId xmlns:a16="http://schemas.microsoft.com/office/drawing/2014/main" val="10002"/>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11.5 days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nearly 32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second in nearly 32,000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3"/>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out of $10,000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of $10,000,000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penny of $10,000,000,000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4"/>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15.8 miles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15,782.8 miles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inch of 657.6 trips around the equator</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5"/>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minute in 1.9 years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it-IT" sz="1200" b="1" u="none" strike="noStrike" dirty="0">
                          <a:solidFill>
                            <a:schemeClr val="tx2">
                              <a:lumMod val="50000"/>
                            </a:schemeClr>
                          </a:solidFill>
                          <a:effectLst/>
                          <a:latin typeface="Californian FB" panose="0207040306080B030204" pitchFamily="18" charset="0"/>
                        </a:rPr>
                        <a:t>1 minute in 19 centurys</a:t>
                      </a:r>
                      <a:endParaRPr lang="it-IT"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de-DE" sz="1200" b="1" u="none" strike="noStrike" dirty="0">
                          <a:solidFill>
                            <a:schemeClr val="tx2">
                              <a:lumMod val="50000"/>
                            </a:schemeClr>
                          </a:solidFill>
                          <a:effectLst/>
                          <a:latin typeface="Californian FB" panose="0207040306080B030204" pitchFamily="18" charset="0"/>
                        </a:rPr>
                        <a:t>1 minute in 1,900 millenniums</a:t>
                      </a:r>
                      <a:endParaRPr lang="de-DE"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6"/>
                  </a:ext>
                </a:extLst>
              </a:tr>
              <a:tr h="531864">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62,500 pounds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31,250 tons</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a:txBody>
                    <a:bodyPr/>
                    <a:lstStyle/>
                    <a:p>
                      <a:pPr algn="ctr" fontAlgn="ctr"/>
                      <a:r>
                        <a:rPr lang="en-US" sz="1200" b="1" u="none" strike="noStrike" dirty="0">
                          <a:solidFill>
                            <a:schemeClr val="tx2">
                              <a:lumMod val="50000"/>
                            </a:schemeClr>
                          </a:solidFill>
                          <a:effectLst/>
                          <a:latin typeface="Californian FB" panose="0207040306080B030204" pitchFamily="18" charset="0"/>
                        </a:rPr>
                        <a:t>1 ounce in 31,250,000</a:t>
                      </a:r>
                      <a:endParaRPr lang="en-US" sz="12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7"/>
                  </a:ext>
                </a:extLst>
              </a:tr>
              <a:tr h="531864">
                <a:tc gridSpan="3">
                  <a:txBody>
                    <a:bodyPr/>
                    <a:lstStyle/>
                    <a:p>
                      <a:pPr algn="ctr" fontAlgn="ctr"/>
                      <a:r>
                        <a:rPr lang="en-US" sz="1050" b="1" u="none" strike="noStrike" dirty="0">
                          <a:solidFill>
                            <a:schemeClr val="tx2">
                              <a:lumMod val="50000"/>
                            </a:schemeClr>
                          </a:solidFill>
                          <a:effectLst/>
                          <a:latin typeface="Californian FB" panose="0207040306080B030204" pitchFamily="18" charset="0"/>
                        </a:rPr>
                        <a:t>*SOURCE: AMERICAN WATER WORKS                                       ASSOCIATION (AWWA) WEBSITE</a:t>
                      </a:r>
                      <a:endParaRPr lang="en-US" sz="105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48950409"/>
              </p:ext>
            </p:extLst>
          </p:nvPr>
        </p:nvGraphicFramePr>
        <p:xfrm>
          <a:off x="5073445" y="186470"/>
          <a:ext cx="6917567" cy="5089517"/>
        </p:xfrm>
        <a:graphic>
          <a:graphicData uri="http://schemas.openxmlformats.org/drawingml/2006/table">
            <a:tbl>
              <a:tblPr>
                <a:tableStyleId>{5C22544A-7EE6-4342-B048-85BDC9FD1C3A}</a:tableStyleId>
              </a:tblPr>
              <a:tblGrid>
                <a:gridCol w="6917567">
                  <a:extLst>
                    <a:ext uri="{9D8B030D-6E8A-4147-A177-3AD203B41FA5}">
                      <a16:colId xmlns:a16="http://schemas.microsoft.com/office/drawing/2014/main" val="20000"/>
                    </a:ext>
                  </a:extLst>
                </a:gridCol>
              </a:tblGrid>
              <a:tr h="523232">
                <a:tc>
                  <a:txBody>
                    <a:bodyPr/>
                    <a:lstStyle/>
                    <a:p>
                      <a:pPr algn="ctr" fontAlgn="ctr"/>
                      <a:r>
                        <a:rPr lang="en-US" sz="1800" b="1" u="none" strike="noStrike" dirty="0">
                          <a:solidFill>
                            <a:schemeClr val="tx2">
                              <a:lumMod val="50000"/>
                            </a:schemeClr>
                          </a:solidFill>
                          <a:effectLst/>
                          <a:latin typeface="Californian FB" panose="0207040306080B030204" pitchFamily="18" charset="0"/>
                        </a:rPr>
                        <a:t>DEFINITION OF TERMS</a:t>
                      </a:r>
                      <a:endParaRPr lang="en-US" sz="1800" b="1" i="0" u="none" strike="noStrike" dirty="0">
                        <a:solidFill>
                          <a:schemeClr val="tx2">
                            <a:lumMod val="50000"/>
                          </a:schemeClr>
                        </a:solidFill>
                        <a:effectLst/>
                        <a:latin typeface="Californian FB" panose="0207040306080B030204" pitchFamily="18" charset="0"/>
                      </a:endParaRPr>
                    </a:p>
                  </a:txBody>
                  <a:tcPr marL="9525" marR="9525" marT="9525" marB="0" anchor="ctr">
                    <a:solidFill>
                      <a:schemeClr val="bg1"/>
                    </a:solidFill>
                  </a:tcPr>
                </a:tc>
                <a:extLst>
                  <a:ext uri="{0D108BD9-81ED-4DB2-BD59-A6C34878D82A}">
                    <a16:rowId xmlns:a16="http://schemas.microsoft.com/office/drawing/2014/main" val="10000"/>
                  </a:ext>
                </a:extLst>
              </a:tr>
              <a:tr h="4433533">
                <a:tc>
                  <a:txBody>
                    <a:bodyPr/>
                    <a:lstStyle/>
                    <a:p>
                      <a:pPr algn="l" fontAlgn="t"/>
                      <a:r>
                        <a:rPr lang="en-US" sz="1300" b="1" u="sng" strike="noStrike" dirty="0">
                          <a:solidFill>
                            <a:schemeClr val="tx2">
                              <a:lumMod val="50000"/>
                            </a:schemeClr>
                          </a:solidFill>
                          <a:effectLst/>
                          <a:latin typeface="Californian FB" panose="0207040306080B030204" pitchFamily="18" charset="0"/>
                        </a:rPr>
                        <a:t>Maximum Contaminant Level (MCL):  </a:t>
                      </a:r>
                      <a:r>
                        <a:rPr lang="en-US" sz="1300" b="0" u="none" strike="noStrike" dirty="0">
                          <a:solidFill>
                            <a:schemeClr val="tx2">
                              <a:lumMod val="50000"/>
                            </a:schemeClr>
                          </a:solidFill>
                          <a:effectLst/>
                          <a:latin typeface="Californian FB" panose="0207040306080B030204" pitchFamily="18" charset="0"/>
                        </a:rPr>
                        <a:t>The highest level of a contaminant that is allowed in drinking water.  </a:t>
                      </a:r>
                    </a:p>
                    <a:p>
                      <a:pPr algn="l" fontAlgn="t"/>
                      <a:r>
                        <a:rPr lang="en-US" sz="1300" b="1" u="sng" strike="noStrike" dirty="0">
                          <a:solidFill>
                            <a:schemeClr val="tx2">
                              <a:lumMod val="50000"/>
                            </a:schemeClr>
                          </a:solidFill>
                          <a:effectLst/>
                          <a:latin typeface="Californian FB" panose="0207040306080B030204" pitchFamily="18" charset="0"/>
                        </a:rPr>
                        <a:t>Primary MCLs are set as close to the PHGs (or MCLGs):  </a:t>
                      </a:r>
                      <a:r>
                        <a:rPr lang="en-US" sz="1300" b="0" u="none" strike="noStrike" dirty="0">
                          <a:solidFill>
                            <a:schemeClr val="tx2">
                              <a:lumMod val="50000"/>
                            </a:schemeClr>
                          </a:solidFill>
                          <a:effectLst/>
                          <a:latin typeface="Californian FB" panose="0207040306080B030204" pitchFamily="18" charset="0"/>
                        </a:rPr>
                        <a:t>as is economically and technologically feasible.  Secondary MCLs are set to protect the odor, taste, and appearance of drinking water.                                                                                                                                         </a:t>
                      </a:r>
                      <a:r>
                        <a:rPr lang="en-US" sz="1300" b="1" u="sng" strike="noStrike" dirty="0">
                          <a:solidFill>
                            <a:schemeClr val="tx2">
                              <a:lumMod val="50000"/>
                            </a:schemeClr>
                          </a:solidFill>
                          <a:effectLst/>
                          <a:latin typeface="Californian FB" panose="0207040306080B030204" pitchFamily="18" charset="0"/>
                        </a:rPr>
                        <a:t>Maximum Contaminant Level Goal (MCLG):  </a:t>
                      </a:r>
                      <a:r>
                        <a:rPr lang="en-US" sz="1300" b="0" u="none" strike="noStrike" dirty="0">
                          <a:solidFill>
                            <a:schemeClr val="tx2">
                              <a:lumMod val="50000"/>
                            </a:schemeClr>
                          </a:solidFill>
                          <a:effectLst/>
                          <a:latin typeface="Californian FB" panose="0207040306080B030204" pitchFamily="18" charset="0"/>
                        </a:rPr>
                        <a:t>The level of a contaminant in drinking water below which there is no known or expected risk to health.  MCLGs are set by the U.S. Environmental Protection Agency.                                                                                                                            </a:t>
                      </a:r>
                    </a:p>
                    <a:p>
                      <a:pPr algn="l" fontAlgn="t"/>
                      <a:r>
                        <a:rPr lang="en-US" sz="1300" b="1" u="sng" strike="noStrike" dirty="0">
                          <a:solidFill>
                            <a:schemeClr val="tx2">
                              <a:lumMod val="50000"/>
                            </a:schemeClr>
                          </a:solidFill>
                          <a:effectLst/>
                          <a:latin typeface="Californian FB" panose="0207040306080B030204" pitchFamily="18" charset="0"/>
                        </a:rPr>
                        <a:t>Public Health Goal (PHG):  </a:t>
                      </a:r>
                      <a:r>
                        <a:rPr lang="en-US" sz="1300" b="0" u="none" strike="noStrike" dirty="0">
                          <a:solidFill>
                            <a:schemeClr val="tx2">
                              <a:lumMod val="50000"/>
                            </a:schemeClr>
                          </a:solidFill>
                          <a:effectLst/>
                          <a:latin typeface="Californian FB" panose="0207040306080B030204" pitchFamily="18" charset="0"/>
                        </a:rPr>
                        <a:t>The level of a contaminant in drinking water below which there is no known or expected risk to health.  PHGs are set by the California Environmental Protection Agency.                                                                                                                                                           </a:t>
                      </a:r>
                      <a:r>
                        <a:rPr lang="en-US" sz="1300" b="1" u="sng" strike="noStrike" dirty="0">
                          <a:solidFill>
                            <a:schemeClr val="tx2">
                              <a:lumMod val="50000"/>
                            </a:schemeClr>
                          </a:solidFill>
                          <a:effectLst/>
                          <a:latin typeface="Californian FB" panose="0207040306080B030204" pitchFamily="18" charset="0"/>
                        </a:rPr>
                        <a:t>Primary Drinking Water Standard (PDWS):  </a:t>
                      </a:r>
                      <a:r>
                        <a:rPr lang="en-US" sz="1300" b="0" u="none" strike="noStrike" dirty="0">
                          <a:solidFill>
                            <a:schemeClr val="tx2">
                              <a:lumMod val="50000"/>
                            </a:schemeClr>
                          </a:solidFill>
                          <a:effectLst/>
                          <a:latin typeface="Californian FB" panose="0207040306080B030204" pitchFamily="18" charset="0"/>
                        </a:rPr>
                        <a:t>MCLs and MRDLs for contaminants that affect health along with their monitoring and reporting requirements, and water treatment requirements.</a:t>
                      </a:r>
                    </a:p>
                    <a:p>
                      <a:pPr algn="l" fontAlgn="t"/>
                      <a:r>
                        <a:rPr lang="en-US" sz="1300" b="1" u="sng" strike="noStrike" dirty="0">
                          <a:solidFill>
                            <a:schemeClr val="tx2">
                              <a:lumMod val="50000"/>
                            </a:schemeClr>
                          </a:solidFill>
                          <a:effectLst/>
                          <a:latin typeface="Californian FB" panose="0207040306080B030204" pitchFamily="18" charset="0"/>
                        </a:rPr>
                        <a:t>Maximum Residual Disinfectant Level (MRDL):  </a:t>
                      </a:r>
                      <a:r>
                        <a:rPr lang="en-US" sz="1300" b="0" u="none" strike="noStrike" dirty="0">
                          <a:solidFill>
                            <a:schemeClr val="tx2">
                              <a:lumMod val="50000"/>
                            </a:schemeClr>
                          </a:solidFill>
                          <a:effectLst/>
                          <a:latin typeface="Californian FB" panose="0207040306080B030204" pitchFamily="18" charset="0"/>
                        </a:rPr>
                        <a:t>The highest level of a disinfectant allowed in drinking water.  There is convincing evidence that addition of a disinfectant is necessary for control of microbial contaminants.                                                                                               </a:t>
                      </a:r>
                    </a:p>
                    <a:p>
                      <a:pPr algn="l" fontAlgn="t"/>
                      <a:r>
                        <a:rPr lang="en-US" sz="1300" b="1" u="sng" strike="noStrike" dirty="0">
                          <a:solidFill>
                            <a:schemeClr val="tx2">
                              <a:lumMod val="50000"/>
                            </a:schemeClr>
                          </a:solidFill>
                          <a:effectLst/>
                          <a:latin typeface="Californian FB" panose="0207040306080B030204" pitchFamily="18" charset="0"/>
                        </a:rPr>
                        <a:t>Maximum Residual Disinfectant Level Goal (MRDLG):  </a:t>
                      </a:r>
                      <a:r>
                        <a:rPr lang="en-US" sz="1300" b="0" u="none" strike="noStrike" dirty="0">
                          <a:solidFill>
                            <a:schemeClr val="tx2">
                              <a:lumMod val="50000"/>
                            </a:schemeClr>
                          </a:solidFill>
                          <a:effectLst/>
                          <a:latin typeface="Californian FB" panose="0207040306080B030204" pitchFamily="18" charset="0"/>
                        </a:rPr>
                        <a:t>The level of a drinking water disinfectant below which there is no known or expected risk to health.  MRDLGs do not reflect the benefits of the use of disinfectants to control microbial contaminants.                                                                                       </a:t>
                      </a:r>
                      <a:r>
                        <a:rPr lang="en-US" sz="1300" b="1" u="sng" strike="noStrike" dirty="0">
                          <a:solidFill>
                            <a:schemeClr val="tx2">
                              <a:lumMod val="50000"/>
                            </a:schemeClr>
                          </a:solidFill>
                          <a:effectLst/>
                          <a:latin typeface="Californian FB" panose="0207040306080B030204" pitchFamily="18" charset="0"/>
                        </a:rPr>
                        <a:t>Regulatory Action Level:  </a:t>
                      </a:r>
                      <a:r>
                        <a:rPr lang="en-US" sz="1300" b="0" u="none" strike="noStrike" dirty="0">
                          <a:solidFill>
                            <a:schemeClr val="tx2">
                              <a:lumMod val="50000"/>
                            </a:schemeClr>
                          </a:solidFill>
                          <a:effectLst/>
                          <a:latin typeface="Californian FB" panose="0207040306080B030204" pitchFamily="18" charset="0"/>
                        </a:rPr>
                        <a:t>The concentration of a contaminant which, if exceeded, triggers treatment or other requirements that a water system must follow.                                                                               </a:t>
                      </a:r>
                      <a:r>
                        <a:rPr lang="en-US" sz="1300" b="1" u="sng" strike="noStrike" dirty="0">
                          <a:solidFill>
                            <a:schemeClr val="tx2">
                              <a:lumMod val="50000"/>
                            </a:schemeClr>
                          </a:solidFill>
                          <a:effectLst/>
                          <a:latin typeface="Californian FB" panose="0207040306080B030204" pitchFamily="18" charset="0"/>
                        </a:rPr>
                        <a:t>Treatment Technique (TT):  </a:t>
                      </a:r>
                      <a:r>
                        <a:rPr lang="en-US" sz="1300" b="0" u="none" strike="noStrike" dirty="0">
                          <a:solidFill>
                            <a:schemeClr val="tx2">
                              <a:lumMod val="50000"/>
                            </a:schemeClr>
                          </a:solidFill>
                          <a:effectLst/>
                          <a:latin typeface="Californian FB" panose="0207040306080B030204" pitchFamily="18" charset="0"/>
                        </a:rPr>
                        <a:t>A required process intended to reduce the level of a contaminant in drinking water.                                                                                                                                                                       </a:t>
                      </a:r>
                      <a:r>
                        <a:rPr lang="en-US" sz="1300" b="1" u="sng" strike="noStrike" dirty="0">
                          <a:solidFill>
                            <a:schemeClr val="tx2">
                              <a:lumMod val="50000"/>
                            </a:schemeClr>
                          </a:solidFill>
                          <a:effectLst/>
                          <a:latin typeface="Californian FB" panose="0207040306080B030204" pitchFamily="18" charset="0"/>
                        </a:rPr>
                        <a:t>Variances and Exemptions:  </a:t>
                      </a:r>
                      <a:r>
                        <a:rPr lang="en-US" sz="1300" b="0" u="none" strike="noStrike" dirty="0">
                          <a:solidFill>
                            <a:schemeClr val="tx2">
                              <a:lumMod val="50000"/>
                            </a:schemeClr>
                          </a:solidFill>
                          <a:effectLst/>
                          <a:latin typeface="Californian FB" panose="0207040306080B030204" pitchFamily="18" charset="0"/>
                        </a:rPr>
                        <a:t>State Board permission to exceed an MCL or not comply with a treatment technique under certain conditions.</a:t>
                      </a:r>
                      <a:endParaRPr lang="en-US" sz="1300" b="0" i="0" u="none" strike="noStrike" dirty="0">
                        <a:solidFill>
                          <a:schemeClr val="tx2">
                            <a:lumMod val="50000"/>
                          </a:schemeClr>
                        </a:solidFill>
                        <a:effectLst/>
                        <a:latin typeface="Californian FB" panose="0207040306080B030204" pitchFamily="18" charset="0"/>
                      </a:endParaRPr>
                    </a:p>
                  </a:txBody>
                  <a:tcPr marL="9525" marR="9525" marT="9525" marB="0">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540056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53845" r="183" b="6908"/>
          <a:stretch/>
        </p:blipFill>
        <p:spPr>
          <a:xfrm>
            <a:off x="0" y="5518473"/>
            <a:ext cx="12192000" cy="1339527"/>
          </a:xfrm>
          <a:prstGeom prst="rect">
            <a:avLst/>
          </a:prstGeom>
        </p:spPr>
      </p:pic>
      <p:sp>
        <p:nvSpPr>
          <p:cNvPr id="2" name="Slide Number Placeholder 1"/>
          <p:cNvSpPr>
            <a:spLocks noGrp="1"/>
          </p:cNvSpPr>
          <p:nvPr>
            <p:ph type="sldNum" sz="quarter" idx="12"/>
          </p:nvPr>
        </p:nvSpPr>
        <p:spPr/>
        <p:txBody>
          <a:bodyPr/>
          <a:lstStyle/>
          <a:p>
            <a:fld id="{36473209-A7B4-4B0A-9E26-57D15F470246}" type="slidenum">
              <a:rPr lang="en-US" sz="1600" b="1" smtClean="0">
                <a:solidFill>
                  <a:schemeClr val="tx1"/>
                </a:solidFill>
              </a:rPr>
              <a:t>9</a:t>
            </a:fld>
            <a:endParaRPr lang="en-US" sz="1600" b="1"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651627978"/>
              </p:ext>
            </p:extLst>
          </p:nvPr>
        </p:nvGraphicFramePr>
        <p:xfrm>
          <a:off x="0" y="0"/>
          <a:ext cx="12191999" cy="5491712"/>
        </p:xfrm>
        <a:graphic>
          <a:graphicData uri="http://schemas.openxmlformats.org/drawingml/2006/table">
            <a:tbl>
              <a:tblPr>
                <a:tableStyleId>{5C22544A-7EE6-4342-B048-85BDC9FD1C3A}</a:tableStyleId>
              </a:tblPr>
              <a:tblGrid>
                <a:gridCol w="1262779">
                  <a:extLst>
                    <a:ext uri="{9D8B030D-6E8A-4147-A177-3AD203B41FA5}">
                      <a16:colId xmlns:a16="http://schemas.microsoft.com/office/drawing/2014/main" val="20000"/>
                    </a:ext>
                  </a:extLst>
                </a:gridCol>
                <a:gridCol w="623961">
                  <a:extLst>
                    <a:ext uri="{9D8B030D-6E8A-4147-A177-3AD203B41FA5}">
                      <a16:colId xmlns:a16="http://schemas.microsoft.com/office/drawing/2014/main" val="20001"/>
                    </a:ext>
                  </a:extLst>
                </a:gridCol>
                <a:gridCol w="623961">
                  <a:extLst>
                    <a:ext uri="{9D8B030D-6E8A-4147-A177-3AD203B41FA5}">
                      <a16:colId xmlns:a16="http://schemas.microsoft.com/office/drawing/2014/main" val="20002"/>
                    </a:ext>
                  </a:extLst>
                </a:gridCol>
                <a:gridCol w="623961">
                  <a:extLst>
                    <a:ext uri="{9D8B030D-6E8A-4147-A177-3AD203B41FA5}">
                      <a16:colId xmlns:a16="http://schemas.microsoft.com/office/drawing/2014/main" val="20003"/>
                    </a:ext>
                  </a:extLst>
                </a:gridCol>
                <a:gridCol w="623961">
                  <a:extLst>
                    <a:ext uri="{9D8B030D-6E8A-4147-A177-3AD203B41FA5}">
                      <a16:colId xmlns:a16="http://schemas.microsoft.com/office/drawing/2014/main" val="20004"/>
                    </a:ext>
                  </a:extLst>
                </a:gridCol>
                <a:gridCol w="623961">
                  <a:extLst>
                    <a:ext uri="{9D8B030D-6E8A-4147-A177-3AD203B41FA5}">
                      <a16:colId xmlns:a16="http://schemas.microsoft.com/office/drawing/2014/main" val="20005"/>
                    </a:ext>
                  </a:extLst>
                </a:gridCol>
                <a:gridCol w="757667">
                  <a:extLst>
                    <a:ext uri="{9D8B030D-6E8A-4147-A177-3AD203B41FA5}">
                      <a16:colId xmlns:a16="http://schemas.microsoft.com/office/drawing/2014/main" val="20006"/>
                    </a:ext>
                  </a:extLst>
                </a:gridCol>
                <a:gridCol w="1109264">
                  <a:extLst>
                    <a:ext uri="{9D8B030D-6E8A-4147-A177-3AD203B41FA5}">
                      <a16:colId xmlns:a16="http://schemas.microsoft.com/office/drawing/2014/main" val="20007"/>
                    </a:ext>
                  </a:extLst>
                </a:gridCol>
                <a:gridCol w="1441053">
                  <a:extLst>
                    <a:ext uri="{9D8B030D-6E8A-4147-A177-3AD203B41FA5}">
                      <a16:colId xmlns:a16="http://schemas.microsoft.com/office/drawing/2014/main" val="20008"/>
                    </a:ext>
                  </a:extLst>
                </a:gridCol>
                <a:gridCol w="4501431">
                  <a:extLst>
                    <a:ext uri="{9D8B030D-6E8A-4147-A177-3AD203B41FA5}">
                      <a16:colId xmlns:a16="http://schemas.microsoft.com/office/drawing/2014/main" val="20009"/>
                    </a:ext>
                  </a:extLst>
                </a:gridCol>
              </a:tblGrid>
              <a:tr h="237389">
                <a:tc gridSpan="10">
                  <a:txBody>
                    <a:bodyPr/>
                    <a:lstStyle/>
                    <a:p>
                      <a:pPr algn="ctr" fontAlgn="ctr"/>
                      <a:r>
                        <a:rPr lang="en-US" sz="1200" b="1" u="none" strike="noStrike" dirty="0">
                          <a:effectLst/>
                        </a:rPr>
                        <a:t>TABLE 1 - DETECTED REGULATED CONTAMINANTS WITH MCL'S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37389">
                <a:tc gridSpan="10">
                  <a:txBody>
                    <a:bodyPr/>
                    <a:lstStyle/>
                    <a:p>
                      <a:pPr algn="ctr" fontAlgn="ctr"/>
                      <a:r>
                        <a:rPr lang="en-US" sz="1200" b="1" u="none" strike="noStrike" dirty="0">
                          <a:effectLst/>
                        </a:rPr>
                        <a:t>INORGANIC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33479">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2"/>
                  </a:ext>
                </a:extLst>
              </a:tr>
              <a:tr h="296922">
                <a:tc>
                  <a:txBody>
                    <a:bodyPr/>
                    <a:lstStyle/>
                    <a:p>
                      <a:pPr algn="ctr" fontAlgn="ctr"/>
                      <a:r>
                        <a:rPr lang="en-US" sz="1200" b="1" u="none" strike="noStrike" dirty="0">
                          <a:effectLst/>
                          <a:latin typeface="Calibri" panose="020F0502020204030204" pitchFamily="34" charset="0"/>
                          <a:cs typeface="Calibri" panose="020F0502020204030204" pitchFamily="34" charset="0"/>
                        </a:rPr>
                        <a:t>Arsenic</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Simazine</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Atrazine</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Odor</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Ppb</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T.O.N.</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3.0</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0.004</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8.0</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a:t>
                      </a:r>
                    </a:p>
                    <a:p>
                      <a:pPr algn="ctr" fontAlgn="ctr"/>
                      <a:r>
                        <a:rPr lang="en-US" sz="1200" b="1" u="none" strike="noStrike" dirty="0">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3.00</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3.55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8</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3.04-4.23</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0-8</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txBody>
                  <a:tcPr marL="9525" marR="9525" marT="9525" marB="0" anchor="ctr">
                    <a:solidFill>
                      <a:schemeClr val="bg1"/>
                    </a:solidFill>
                  </a:tcPr>
                </a:tc>
                <a:tc>
                  <a:txBody>
                    <a:bodyPr/>
                    <a:lstStyle/>
                    <a:p>
                      <a:pPr algn="l" fontAlgn="t"/>
                      <a:r>
                        <a:rPr lang="en-US" sz="1200" b="1" u="none" strike="noStrike" dirty="0">
                          <a:effectLst/>
                        </a:rPr>
                        <a:t>Erosion of natural deposits; runoff from orchards; glass and electronics production wastes </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3"/>
                  </a:ext>
                </a:extLst>
              </a:tr>
              <a:tr h="439802">
                <a:tc>
                  <a:txBody>
                    <a:bodyPr/>
                    <a:lstStyle/>
                    <a:p>
                      <a:pPr algn="ctr" fontAlgn="ctr"/>
                      <a:r>
                        <a:rPr lang="en-US" sz="1200" b="1" u="none" strike="noStrike" dirty="0">
                          <a:effectLst/>
                          <a:latin typeface="Calibri" panose="020F0502020204030204" pitchFamily="34" charset="0"/>
                          <a:cs typeface="Calibri" panose="020F0502020204030204" pitchFamily="34" charset="0"/>
                        </a:rPr>
                        <a:t>Hexavalent Chromium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Calcium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Magnesium</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Ppb</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u="none" strike="noStrike" dirty="0">
                          <a:effectLst/>
                          <a:latin typeface="Calibri" panose="020F0502020204030204" pitchFamily="34" charset="0"/>
                          <a:cs typeface="Calibri" panose="020F0502020204030204" pitchFamily="34" charset="0"/>
                        </a:rPr>
                        <a:t>mg/l</a:t>
                      </a:r>
                    </a:p>
                    <a:p>
                      <a:pPr algn="ctr" fontAlgn="ctr"/>
                      <a:r>
                        <a:rPr lang="en-US" sz="1200" b="1" u="none" strike="noStrike" dirty="0">
                          <a:effectLst/>
                          <a:latin typeface="Calibri" panose="020F0502020204030204" pitchFamily="34" charset="0"/>
                          <a:cs typeface="Calibri" panose="020F0502020204030204" pitchFamily="34" charset="0"/>
                        </a:rPr>
                        <a:t>mg/l</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10</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0.0500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0.100</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0.02</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1</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2.42</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33.5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21.8</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2.42</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0-50</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2018</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endParaRPr lang="en-US" sz="1200" b="1" u="none" strike="noStrike" dirty="0">
                        <a:effectLst/>
                        <a:latin typeface="Calibri" panose="020F0502020204030204" pitchFamily="34" charset="0"/>
                        <a:cs typeface="Calibri" panose="020F0502020204030204" pitchFamily="34" charset="0"/>
                      </a:endParaRP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txBody>
                  <a:tcPr marL="9525" marR="9525" marT="9525" marB="0" anchor="ctr">
                    <a:solidFill>
                      <a:schemeClr val="bg1"/>
                    </a:solidFill>
                  </a:tcPr>
                </a:tc>
                <a:tc>
                  <a:txBody>
                    <a:bodyPr/>
                    <a:lstStyle/>
                    <a:p>
                      <a:pPr algn="l" fontAlgn="t"/>
                      <a:r>
                        <a:rPr lang="en-US" sz="1200" b="1" u="none" strike="noStrike" dirty="0">
                          <a:effectLst/>
                        </a:rPr>
                        <a:t>Discharge from electroplating factories, leather tanneries, wood preservation, chemical synthesis, refractory production, and textile manufacturing facilities; erosion of natural deposits </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6"/>
                  </a:ext>
                </a:extLst>
              </a:tr>
              <a:tr h="296922">
                <a:tc>
                  <a:txBody>
                    <a:bodyPr/>
                    <a:lstStyle/>
                    <a:p>
                      <a:pPr algn="ctr" fontAlgn="ctr"/>
                      <a:r>
                        <a:rPr lang="en-US" sz="1200" b="1" u="none" strike="noStrike" dirty="0">
                          <a:effectLst/>
                          <a:latin typeface="Calibri" panose="020F0502020204030204" pitchFamily="34" charset="0"/>
                          <a:cs typeface="Calibri" panose="020F0502020204030204" pitchFamily="34" charset="0"/>
                        </a:rPr>
                        <a:t>Nitrate</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Aluminum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Antimony</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Barium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Beryllium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Cadmium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Chromium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Manganese</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Mercury</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Nickel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Selenium</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Silver</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Zinc</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Ppm</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u="none" strike="noStrike" dirty="0">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Ug/l</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4</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n/a</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a:t>
                      </a:r>
                    </a:p>
                    <a:p>
                      <a:pPr algn="ctr" fontAlgn="ctr"/>
                      <a:r>
                        <a:rPr lang="en-US" sz="1200" b="1" u="none" strike="noStrike" dirty="0">
                          <a:effectLst/>
                          <a:latin typeface="Calibri" panose="020F0502020204030204" pitchFamily="34" charset="0"/>
                          <a:cs typeface="Calibri" panose="020F0502020204030204" pitchFamily="34" charset="0"/>
                        </a:rPr>
                        <a:t>50</a:t>
                      </a:r>
                    </a:p>
                    <a:p>
                      <a:pPr algn="ctr" fontAlgn="ctr"/>
                      <a:r>
                        <a:rPr lang="en-US" sz="1200" b="1" u="none" strike="noStrike" dirty="0">
                          <a:effectLst/>
                          <a:latin typeface="Calibri" panose="020F0502020204030204" pitchFamily="34" charset="0"/>
                          <a:cs typeface="Calibri" panose="020F0502020204030204" pitchFamily="34" charset="0"/>
                        </a:rPr>
                        <a:t>6</a:t>
                      </a:r>
                    </a:p>
                    <a:p>
                      <a:pPr algn="ctr" fontAlgn="ctr"/>
                      <a:r>
                        <a:rPr lang="en-US" sz="1200" b="1" u="none" strike="noStrike" dirty="0">
                          <a:effectLst/>
                          <a:latin typeface="Calibri" panose="020F0502020204030204" pitchFamily="34" charset="0"/>
                          <a:cs typeface="Calibri" panose="020F0502020204030204" pitchFamily="34" charset="0"/>
                        </a:rPr>
                        <a:t>100</a:t>
                      </a:r>
                    </a:p>
                    <a:p>
                      <a:pPr algn="ctr" fontAlgn="ctr"/>
                      <a:r>
                        <a:rPr lang="en-US" sz="1200" b="1" u="none" strike="noStrike" dirty="0">
                          <a:effectLst/>
                          <a:latin typeface="Calibri" panose="020F0502020204030204" pitchFamily="34" charset="0"/>
                          <a:cs typeface="Calibri" panose="020F0502020204030204" pitchFamily="34" charset="0"/>
                        </a:rPr>
                        <a:t>1.0</a:t>
                      </a:r>
                    </a:p>
                    <a:p>
                      <a:pPr algn="ctr" fontAlgn="ctr"/>
                      <a:r>
                        <a:rPr lang="en-US" sz="1200" b="1" u="none" strike="noStrike" dirty="0">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3.23</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4.63</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&lt;5</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0.15-4.40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&lt;50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100-103</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&lt;5</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&lt;1</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2021</a:t>
                      </a:r>
                    </a:p>
                    <a:p>
                      <a:pPr algn="ctr" fontAlgn="ctr"/>
                      <a:r>
                        <a:rPr lang="en-US" sz="1200" b="1" u="none" strike="noStrike" dirty="0">
                          <a:effectLst/>
                          <a:latin typeface="Calibri" panose="020F0502020204030204" pitchFamily="34" charset="0"/>
                          <a:cs typeface="Calibri" panose="020F0502020204030204" pitchFamily="34" charset="0"/>
                        </a:rPr>
                        <a:t>2020</a:t>
                      </a:r>
                    </a:p>
                    <a:p>
                      <a:pPr algn="ctr" fontAlgn="ctr"/>
                      <a:r>
                        <a:rPr lang="en-US" sz="1200" b="1" u="none" strike="noStrike" dirty="0">
                          <a:effectLst/>
                          <a:latin typeface="Calibri" panose="020F0502020204030204" pitchFamily="34" charset="0"/>
                          <a:cs typeface="Calibri" panose="020F0502020204030204" pitchFamily="34" charset="0"/>
                        </a:rPr>
                        <a:t>2021</a:t>
                      </a:r>
                    </a:p>
                    <a:p>
                      <a:pPr algn="ctr" fontAlgn="ctr"/>
                      <a:r>
                        <a:rPr lang="en-US" sz="1200" b="1" u="none" strike="noStrike" dirty="0">
                          <a:effectLst/>
                          <a:latin typeface="Calibri" panose="020F0502020204030204" pitchFamily="34" charset="0"/>
                          <a:cs typeface="Calibri" panose="020F0502020204030204" pitchFamily="34" charset="0"/>
                        </a:rPr>
                        <a:t>2020</a:t>
                      </a:r>
                    </a:p>
                    <a:p>
                      <a:pPr algn="ctr" fontAlgn="ctr"/>
                      <a:r>
                        <a:rPr lang="en-US" sz="1200" b="1" u="none" strike="noStrike" dirty="0">
                          <a:effectLst/>
                          <a:latin typeface="Calibri" panose="020F0502020204030204" pitchFamily="34" charset="0"/>
                          <a:cs typeface="Calibri" panose="020F0502020204030204" pitchFamily="34" charset="0"/>
                        </a:rPr>
                        <a:t>2020</a:t>
                      </a:r>
                    </a:p>
                    <a:p>
                      <a:pPr algn="ctr" fontAlgn="ctr"/>
                      <a:r>
                        <a:rPr lang="en-US" sz="1200" b="1" u="none" strike="noStrike" dirty="0">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2021</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2020</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u="none" strike="noStrike" dirty="0">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r>
                        <a:rPr lang="en-US" sz="1200" b="1" i="0" u="none" strike="noStrike" dirty="0">
                          <a:solidFill>
                            <a:srgbClr val="000000"/>
                          </a:solidFill>
                          <a:effectLst/>
                          <a:latin typeface="Calibri" panose="020F0502020204030204" pitchFamily="34" charset="0"/>
                          <a:cs typeface="Calibri" panose="020F0502020204030204" pitchFamily="34" charset="0"/>
                        </a:rPr>
                        <a:t>No</a:t>
                      </a: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p>
                      <a:pPr algn="ctr" fontAlgn="ctr"/>
                      <a:endParaRPr lang="en-US" sz="1200" b="1" i="0" u="none" strike="noStrike" dirty="0">
                        <a:solidFill>
                          <a:srgbClr val="000000"/>
                        </a:solidFill>
                        <a:effectLst/>
                        <a:latin typeface="Calibri" panose="020F0502020204030204" pitchFamily="34" charset="0"/>
                        <a:cs typeface="Calibri" panose="020F0502020204030204" pitchFamily="34" charset="0"/>
                      </a:endParaRPr>
                    </a:p>
                  </a:txBody>
                  <a:tcPr marL="9525" marR="9525" marT="9525" marB="0" anchor="ctr">
                    <a:solidFill>
                      <a:schemeClr val="bg1"/>
                    </a:solidFill>
                  </a:tcPr>
                </a:tc>
                <a:tc>
                  <a:txBody>
                    <a:bodyPr/>
                    <a:lstStyle/>
                    <a:p>
                      <a:pPr algn="l" fontAlgn="t"/>
                      <a:r>
                        <a:rPr lang="en-US" sz="1200" b="1" u="none" strike="noStrike" dirty="0">
                          <a:effectLst/>
                        </a:rPr>
                        <a:t>Erosion of natural deposits; runoff/leaching from fertilizer use, septic tanks and sewage</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7"/>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41319811"/>
              </p:ext>
            </p:extLst>
          </p:nvPr>
        </p:nvGraphicFramePr>
        <p:xfrm>
          <a:off x="-4" y="3843977"/>
          <a:ext cx="12192001" cy="1674495"/>
        </p:xfrm>
        <a:graphic>
          <a:graphicData uri="http://schemas.openxmlformats.org/drawingml/2006/table">
            <a:tbl>
              <a:tblPr>
                <a:tableStyleId>{5C22544A-7EE6-4342-B048-85BDC9FD1C3A}</a:tableStyleId>
              </a:tblPr>
              <a:tblGrid>
                <a:gridCol w="1219182">
                  <a:extLst>
                    <a:ext uri="{9D8B030D-6E8A-4147-A177-3AD203B41FA5}">
                      <a16:colId xmlns:a16="http://schemas.microsoft.com/office/drawing/2014/main" val="20000"/>
                    </a:ext>
                  </a:extLst>
                </a:gridCol>
                <a:gridCol w="587829">
                  <a:extLst>
                    <a:ext uri="{9D8B030D-6E8A-4147-A177-3AD203B41FA5}">
                      <a16:colId xmlns:a16="http://schemas.microsoft.com/office/drawing/2014/main" val="20001"/>
                    </a:ext>
                  </a:extLst>
                </a:gridCol>
                <a:gridCol w="708409">
                  <a:extLst>
                    <a:ext uri="{9D8B030D-6E8A-4147-A177-3AD203B41FA5}">
                      <a16:colId xmlns:a16="http://schemas.microsoft.com/office/drawing/2014/main" val="20002"/>
                    </a:ext>
                  </a:extLst>
                </a:gridCol>
                <a:gridCol w="633048">
                  <a:extLst>
                    <a:ext uri="{9D8B030D-6E8A-4147-A177-3AD203B41FA5}">
                      <a16:colId xmlns:a16="http://schemas.microsoft.com/office/drawing/2014/main" val="20003"/>
                    </a:ext>
                  </a:extLst>
                </a:gridCol>
                <a:gridCol w="587829">
                  <a:extLst>
                    <a:ext uri="{9D8B030D-6E8A-4147-A177-3AD203B41FA5}">
                      <a16:colId xmlns:a16="http://schemas.microsoft.com/office/drawing/2014/main" val="20004"/>
                    </a:ext>
                  </a:extLst>
                </a:gridCol>
                <a:gridCol w="844064">
                  <a:extLst>
                    <a:ext uri="{9D8B030D-6E8A-4147-A177-3AD203B41FA5}">
                      <a16:colId xmlns:a16="http://schemas.microsoft.com/office/drawing/2014/main" val="20005"/>
                    </a:ext>
                  </a:extLst>
                </a:gridCol>
                <a:gridCol w="633048">
                  <a:extLst>
                    <a:ext uri="{9D8B030D-6E8A-4147-A177-3AD203B41FA5}">
                      <a16:colId xmlns:a16="http://schemas.microsoft.com/office/drawing/2014/main" val="20006"/>
                    </a:ext>
                  </a:extLst>
                </a:gridCol>
                <a:gridCol w="1296240">
                  <a:extLst>
                    <a:ext uri="{9D8B030D-6E8A-4147-A177-3AD203B41FA5}">
                      <a16:colId xmlns:a16="http://schemas.microsoft.com/office/drawing/2014/main" val="20007"/>
                    </a:ext>
                  </a:extLst>
                </a:gridCol>
                <a:gridCol w="1673052">
                  <a:extLst>
                    <a:ext uri="{9D8B030D-6E8A-4147-A177-3AD203B41FA5}">
                      <a16:colId xmlns:a16="http://schemas.microsoft.com/office/drawing/2014/main" val="20008"/>
                    </a:ext>
                  </a:extLst>
                </a:gridCol>
                <a:gridCol w="4009300">
                  <a:extLst>
                    <a:ext uri="{9D8B030D-6E8A-4147-A177-3AD203B41FA5}">
                      <a16:colId xmlns:a16="http://schemas.microsoft.com/office/drawing/2014/main" val="20009"/>
                    </a:ext>
                  </a:extLst>
                </a:gridCol>
              </a:tblGrid>
              <a:tr h="144476">
                <a:tc gridSpan="10">
                  <a:txBody>
                    <a:bodyPr/>
                    <a:lstStyle/>
                    <a:p>
                      <a:pPr algn="ctr" fontAlgn="ctr"/>
                      <a:r>
                        <a:rPr lang="en-US" sz="1200" b="1" u="none" strike="noStrike" dirty="0">
                          <a:effectLst/>
                        </a:rPr>
                        <a:t>SYNTHETIC ORGANIC CHEMICALS/HERBICIDES AND PESTICIDES </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4476">
                <a:tc>
                  <a:txBody>
                    <a:bodyPr/>
                    <a:lstStyle/>
                    <a:p>
                      <a:pPr algn="ctr" fontAlgn="t"/>
                      <a:r>
                        <a:rPr lang="en-US" sz="1200" b="1" u="none" strike="noStrike" dirty="0">
                          <a:effectLst/>
                        </a:rPr>
                        <a:t>CONTAMINIANT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968417">
                <a:tc>
                  <a:txBody>
                    <a:bodyPr/>
                    <a:lstStyle/>
                    <a:p>
                      <a:pPr algn="ctr" fontAlgn="ctr"/>
                      <a:r>
                        <a:rPr lang="en-US" sz="1200" b="1" u="none" strike="noStrike" dirty="0">
                          <a:effectLst/>
                          <a:latin typeface="+mn-lt"/>
                        </a:rPr>
                        <a:t>Dibromo-chloropropane  (DBCP)</a:t>
                      </a: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1,2,3 Trichloropropane (TCP)</a:t>
                      </a:r>
                    </a:p>
                  </a:txBody>
                  <a:tcPr marL="9525" marR="9525" marT="9525" marB="0" anchor="ctr">
                    <a:solidFill>
                      <a:schemeClr val="bg1"/>
                    </a:solidFill>
                  </a:tcPr>
                </a:tc>
                <a:tc>
                  <a:txBody>
                    <a:bodyPr/>
                    <a:lstStyle/>
                    <a:p>
                      <a:pPr algn="ctr" fontAlgn="ctr"/>
                      <a:r>
                        <a:rPr lang="en-US" sz="1200" b="1" u="none" strike="noStrike" dirty="0">
                          <a:effectLst/>
                          <a:latin typeface="+mn-lt"/>
                        </a:rPr>
                        <a:t>ppt</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ppt</a:t>
                      </a: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0.2</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5</a:t>
                      </a:r>
                    </a:p>
                  </a:txBody>
                  <a:tcPr marL="9525" marR="9525" marT="9525" marB="0" anchor="ctr">
                    <a:solidFill>
                      <a:schemeClr val="bg1"/>
                    </a:solidFill>
                  </a:tcPr>
                </a:tc>
                <a:tc>
                  <a:txBody>
                    <a:bodyPr/>
                    <a:lstStyle/>
                    <a:p>
                      <a:pPr algn="ctr" fontAlgn="ctr"/>
                      <a:r>
                        <a:rPr lang="en-US" sz="1200" b="1" u="none" strike="noStrike" dirty="0">
                          <a:effectLst/>
                          <a:latin typeface="+mn-lt"/>
                        </a:rPr>
                        <a:t>0.0017</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.7</a:t>
                      </a:r>
                    </a:p>
                  </a:txBody>
                  <a:tcPr marL="9525" marR="9525" marT="9525" marB="0" anchor="ctr">
                    <a:solidFill>
                      <a:schemeClr val="bg1"/>
                    </a:solidFill>
                  </a:tcPr>
                </a:tc>
                <a:tc>
                  <a:txBody>
                    <a:bodyPr/>
                    <a:lstStyle/>
                    <a:p>
                      <a:pPr algn="ctr" fontAlgn="ctr"/>
                      <a:r>
                        <a:rPr lang="en-US" sz="1200" b="1" u="none" strike="noStrike" dirty="0">
                          <a:effectLst/>
                          <a:latin typeface="+mn-lt"/>
                        </a:rPr>
                        <a:t>0.01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5</a:t>
                      </a:r>
                    </a:p>
                  </a:txBody>
                  <a:tcPr marL="9525" marR="9525" marT="9525" marB="0" anchor="ctr">
                    <a:solidFill>
                      <a:schemeClr val="bg1"/>
                    </a:solidFill>
                  </a:tcPr>
                </a:tc>
                <a:tc>
                  <a:txBody>
                    <a:bodyPr/>
                    <a:lstStyle/>
                    <a:p>
                      <a:pPr algn="ctr" fontAlgn="ctr"/>
                      <a:r>
                        <a:rPr lang="en-US" sz="1200" b="1" i="0" u="none" strike="noStrike" dirty="0">
                          <a:solidFill>
                            <a:schemeClr val="dk1"/>
                          </a:solidFill>
                          <a:effectLst/>
                          <a:latin typeface="+mn-lt"/>
                        </a:rPr>
                        <a:t>0.0120</a:t>
                      </a:r>
                    </a:p>
                    <a:p>
                      <a:pPr algn="ctr" fontAlgn="ctr"/>
                      <a:endParaRPr lang="en-US" sz="1200" b="1" i="0" u="none" strike="noStrike" dirty="0">
                        <a:solidFill>
                          <a:schemeClr val="dk1"/>
                        </a:solidFill>
                        <a:effectLst/>
                        <a:latin typeface="+mn-lt"/>
                      </a:endParaRPr>
                    </a:p>
                    <a:p>
                      <a:pPr algn="ctr" fontAlgn="ctr"/>
                      <a:endParaRPr lang="en-US" sz="1200" b="1" i="0" u="none" strike="noStrike" dirty="0">
                        <a:solidFill>
                          <a:schemeClr val="dk1"/>
                        </a:solidFill>
                        <a:effectLst/>
                        <a:latin typeface="+mn-lt"/>
                      </a:endParaRPr>
                    </a:p>
                    <a:p>
                      <a:pPr algn="ctr" fontAlgn="ctr"/>
                      <a:endParaRPr lang="en-US" sz="1200" b="1" i="0" u="none" strike="noStrike" dirty="0">
                        <a:solidFill>
                          <a:schemeClr val="dk1"/>
                        </a:solidFill>
                        <a:effectLst/>
                        <a:latin typeface="+mn-lt"/>
                      </a:endParaRPr>
                    </a:p>
                    <a:p>
                      <a:pPr algn="ctr" fontAlgn="ctr"/>
                      <a:r>
                        <a:rPr lang="en-US" sz="1200" b="1" i="0" u="none" strike="noStrike" dirty="0">
                          <a:solidFill>
                            <a:schemeClr val="dk1"/>
                          </a:solidFill>
                          <a:effectLst/>
                          <a:latin typeface="+mn-lt"/>
                        </a:rPr>
                        <a:t>0.0</a:t>
                      </a:r>
                      <a:endParaRPr lang="en-US" sz="1200" b="1" i="0" u="none" strike="noStrike" dirty="0">
                        <a:solidFill>
                          <a:srgbClr val="000000"/>
                        </a:solidFill>
                        <a:effectLst/>
                        <a:latin typeface="+mn-lt"/>
                      </a:endParaRPr>
                    </a:p>
                  </a:txBody>
                  <a:tcPr marL="9525" marR="9525" marT="9525" marB="0" anchor="ctr">
                    <a:solidFill>
                      <a:schemeClr val="bg1"/>
                    </a:solidFill>
                  </a:tcPr>
                </a:tc>
                <a:tc>
                  <a:txBody>
                    <a:bodyPr/>
                    <a:lstStyle/>
                    <a:p>
                      <a:pPr algn="ctr" fontAlgn="ctr"/>
                      <a:r>
                        <a:rPr lang="en-US" sz="1200" b="1" i="0" u="none" strike="noStrike" dirty="0">
                          <a:solidFill>
                            <a:srgbClr val="000000"/>
                          </a:solidFill>
                          <a:effectLst/>
                          <a:latin typeface="+mn-lt"/>
                        </a:rPr>
                        <a:t>0.01-0.12</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0.0-1.00</a:t>
                      </a:r>
                    </a:p>
                  </a:txBody>
                  <a:tcPr marL="9525" marR="9525" marT="9525" marB="0" anchor="ctr">
                    <a:solidFill>
                      <a:schemeClr val="bg1"/>
                    </a:solidFill>
                  </a:tcPr>
                </a:tc>
                <a:tc>
                  <a:txBody>
                    <a:bodyPr/>
                    <a:lstStyle/>
                    <a:p>
                      <a:pPr algn="ctr" fontAlgn="ctr"/>
                      <a:r>
                        <a:rPr lang="en-US" sz="1200" b="1" u="none" strike="noStrike" dirty="0">
                          <a:effectLst/>
                          <a:latin typeface="+mn-lt"/>
                        </a:rPr>
                        <a:t>2021</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2021</a:t>
                      </a:r>
                    </a:p>
                  </a:txBody>
                  <a:tcPr marL="9525" marR="9525" marT="9525" marB="0" anchor="ctr">
                    <a:solidFill>
                      <a:schemeClr val="bg1"/>
                    </a:solidFill>
                  </a:tcPr>
                </a:tc>
                <a:tc>
                  <a:txBody>
                    <a:bodyPr/>
                    <a:lstStyle/>
                    <a:p>
                      <a:pPr algn="ctr" fontAlgn="ctr"/>
                      <a:r>
                        <a:rPr lang="en-US" sz="1200" b="1" u="none" strike="noStrike" dirty="0">
                          <a:effectLst/>
                          <a:latin typeface="+mn-lt"/>
                        </a:rPr>
                        <a:t>No</a:t>
                      </a: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endParaRPr lang="en-US" sz="1200" b="1" i="0" u="none" strike="noStrike" dirty="0">
                        <a:solidFill>
                          <a:srgbClr val="000000"/>
                        </a:solidFill>
                        <a:effectLst/>
                        <a:latin typeface="+mn-lt"/>
                      </a:endParaRPr>
                    </a:p>
                    <a:p>
                      <a:pPr algn="ctr" fontAlgn="ctr"/>
                      <a:r>
                        <a:rPr lang="en-US" sz="1200" b="1" i="0" u="none" strike="noStrike" dirty="0">
                          <a:solidFill>
                            <a:srgbClr val="000000"/>
                          </a:solidFill>
                          <a:effectLst/>
                          <a:latin typeface="+mn-lt"/>
                        </a:rPr>
                        <a:t>No</a:t>
                      </a:r>
                    </a:p>
                  </a:txBody>
                  <a:tcPr marL="9525" marR="9525" marT="9525" marB="0" anchor="ctr">
                    <a:solidFill>
                      <a:schemeClr val="bg1"/>
                    </a:solidFill>
                  </a:tcPr>
                </a:tc>
                <a:tc>
                  <a:txBody>
                    <a:bodyPr/>
                    <a:lstStyle/>
                    <a:p>
                      <a:pPr algn="l" fontAlgn="t"/>
                      <a:r>
                        <a:rPr lang="en-US" sz="1200" b="1" u="none" strike="noStrike" dirty="0">
                          <a:effectLst/>
                          <a:latin typeface="+mn-lt"/>
                        </a:rPr>
                        <a:t>Banned nematocide that may still be present in soils due to runoff/leaching from former use on soybeans, cotton, vineyards, tomatoes and tree fruit</a:t>
                      </a:r>
                    </a:p>
                    <a:p>
                      <a:pPr algn="l" fontAlgn="t"/>
                      <a:endParaRPr lang="en-US" sz="1200" b="1" i="0" u="none" strike="noStrike" dirty="0">
                        <a:solidFill>
                          <a:srgbClr val="000000"/>
                        </a:solidFill>
                        <a:effectLst/>
                        <a:latin typeface="+mn-lt"/>
                      </a:endParaRPr>
                    </a:p>
                    <a:p>
                      <a:pPr algn="l" fontAlgn="t"/>
                      <a:endParaRPr lang="en-US" sz="1200" b="1" i="0" u="none" strike="noStrike" dirty="0">
                        <a:solidFill>
                          <a:srgbClr val="000000"/>
                        </a:solidFill>
                        <a:effectLst/>
                        <a:latin typeface="+mn-lt"/>
                      </a:endParaRPr>
                    </a:p>
                    <a:p>
                      <a:pPr algn="l" fontAlgn="t"/>
                      <a:r>
                        <a:rPr lang="en-US" sz="1200" b="1" i="0" u="none" strike="noStrike" dirty="0">
                          <a:solidFill>
                            <a:srgbClr val="000000"/>
                          </a:solidFill>
                          <a:effectLst/>
                          <a:latin typeface="+mn-lt"/>
                        </a:rPr>
                        <a:t>Historical application of soil fumigants</a:t>
                      </a:r>
                    </a:p>
                  </a:txBody>
                  <a:tcPr marL="9525" marR="9525" marT="9525" marB="0">
                    <a:solidFill>
                      <a:schemeClr val="bg1"/>
                    </a:solidFill>
                  </a:tcPr>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719485637"/>
              </p:ext>
            </p:extLst>
          </p:nvPr>
        </p:nvGraphicFramePr>
        <p:xfrm>
          <a:off x="0" y="5349240"/>
          <a:ext cx="12192001" cy="1007109"/>
        </p:xfrm>
        <a:graphic>
          <a:graphicData uri="http://schemas.openxmlformats.org/drawingml/2006/table">
            <a:tbl>
              <a:tblPr>
                <a:tableStyleId>{5C22544A-7EE6-4342-B048-85BDC9FD1C3A}</a:tableStyleId>
              </a:tblPr>
              <a:tblGrid>
                <a:gridCol w="1301478">
                  <a:extLst>
                    <a:ext uri="{9D8B030D-6E8A-4147-A177-3AD203B41FA5}">
                      <a16:colId xmlns:a16="http://schemas.microsoft.com/office/drawing/2014/main" val="20000"/>
                    </a:ext>
                  </a:extLst>
                </a:gridCol>
                <a:gridCol w="583420">
                  <a:extLst>
                    <a:ext uri="{9D8B030D-6E8A-4147-A177-3AD203B41FA5}">
                      <a16:colId xmlns:a16="http://schemas.microsoft.com/office/drawing/2014/main" val="20001"/>
                    </a:ext>
                  </a:extLst>
                </a:gridCol>
                <a:gridCol w="703098">
                  <a:extLst>
                    <a:ext uri="{9D8B030D-6E8A-4147-A177-3AD203B41FA5}">
                      <a16:colId xmlns:a16="http://schemas.microsoft.com/office/drawing/2014/main" val="20002"/>
                    </a:ext>
                  </a:extLst>
                </a:gridCol>
                <a:gridCol w="628300">
                  <a:extLst>
                    <a:ext uri="{9D8B030D-6E8A-4147-A177-3AD203B41FA5}">
                      <a16:colId xmlns:a16="http://schemas.microsoft.com/office/drawing/2014/main" val="20003"/>
                    </a:ext>
                  </a:extLst>
                </a:gridCol>
                <a:gridCol w="583420">
                  <a:extLst>
                    <a:ext uri="{9D8B030D-6E8A-4147-A177-3AD203B41FA5}">
                      <a16:colId xmlns:a16="http://schemas.microsoft.com/office/drawing/2014/main" val="20004"/>
                    </a:ext>
                  </a:extLst>
                </a:gridCol>
                <a:gridCol w="837733">
                  <a:extLst>
                    <a:ext uri="{9D8B030D-6E8A-4147-A177-3AD203B41FA5}">
                      <a16:colId xmlns:a16="http://schemas.microsoft.com/office/drawing/2014/main" val="20005"/>
                    </a:ext>
                  </a:extLst>
                </a:gridCol>
                <a:gridCol w="628300">
                  <a:extLst>
                    <a:ext uri="{9D8B030D-6E8A-4147-A177-3AD203B41FA5}">
                      <a16:colId xmlns:a16="http://schemas.microsoft.com/office/drawing/2014/main" val="20006"/>
                    </a:ext>
                  </a:extLst>
                </a:gridCol>
                <a:gridCol w="1286519">
                  <a:extLst>
                    <a:ext uri="{9D8B030D-6E8A-4147-A177-3AD203B41FA5}">
                      <a16:colId xmlns:a16="http://schemas.microsoft.com/office/drawing/2014/main" val="20007"/>
                    </a:ext>
                  </a:extLst>
                </a:gridCol>
                <a:gridCol w="1660504">
                  <a:extLst>
                    <a:ext uri="{9D8B030D-6E8A-4147-A177-3AD203B41FA5}">
                      <a16:colId xmlns:a16="http://schemas.microsoft.com/office/drawing/2014/main" val="20008"/>
                    </a:ext>
                  </a:extLst>
                </a:gridCol>
                <a:gridCol w="3979229">
                  <a:extLst>
                    <a:ext uri="{9D8B030D-6E8A-4147-A177-3AD203B41FA5}">
                      <a16:colId xmlns:a16="http://schemas.microsoft.com/office/drawing/2014/main" val="20009"/>
                    </a:ext>
                  </a:extLst>
                </a:gridCol>
              </a:tblGrid>
              <a:tr h="335703">
                <a:tc gridSpan="10">
                  <a:txBody>
                    <a:bodyPr/>
                    <a:lstStyle/>
                    <a:p>
                      <a:pPr algn="ctr" fontAlgn="ctr"/>
                      <a:r>
                        <a:rPr lang="en-US" sz="1200" b="1" u="none" strike="noStrike" dirty="0">
                          <a:effectLst/>
                        </a:rPr>
                        <a:t>RADIOACTIVE CONTAMINANTS</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rgbClr val="CBED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35703">
                <a:tc>
                  <a:txBody>
                    <a:bodyPr/>
                    <a:lstStyle/>
                    <a:p>
                      <a:pPr algn="ctr" fontAlgn="t"/>
                      <a:r>
                        <a:rPr lang="en-US" sz="1200" b="1" u="none" strike="noStrike" dirty="0">
                          <a:effectLst/>
                        </a:rPr>
                        <a:t>CONTAMINANT</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UNITS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MCL</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PHG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DLR</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AVG</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RANGE</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YEAR SAMPLED</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VIOLATION</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tc>
                  <a:txBody>
                    <a:bodyPr/>
                    <a:lstStyle/>
                    <a:p>
                      <a:pPr algn="ctr" fontAlgn="t"/>
                      <a:r>
                        <a:rPr lang="en-US" sz="1200" b="1" u="none" strike="noStrike" dirty="0">
                          <a:effectLst/>
                        </a:rPr>
                        <a:t>TYPICAL SOURCE OF CONTAMINANTS</a:t>
                      </a:r>
                      <a:endParaRPr lang="en-US" sz="1200" b="1" i="0" u="none" strike="noStrike" dirty="0">
                        <a:solidFill>
                          <a:srgbClr val="000000"/>
                        </a:solidFill>
                        <a:effectLst/>
                        <a:latin typeface="Trebuchet MS" panose="020B0603020202020204" pitchFamily="34" charset="0"/>
                      </a:endParaRPr>
                    </a:p>
                  </a:txBody>
                  <a:tcPr marL="9525" marR="9525" marT="9525" marB="0">
                    <a:solidFill>
                      <a:srgbClr val="C6F884"/>
                    </a:solidFill>
                  </a:tcPr>
                </a:tc>
                <a:extLst>
                  <a:ext uri="{0D108BD9-81ED-4DB2-BD59-A6C34878D82A}">
                    <a16:rowId xmlns:a16="http://schemas.microsoft.com/office/drawing/2014/main" val="10001"/>
                  </a:ext>
                </a:extLst>
              </a:tr>
              <a:tr h="335703">
                <a:tc>
                  <a:txBody>
                    <a:bodyPr/>
                    <a:lstStyle/>
                    <a:p>
                      <a:pPr algn="ctr" fontAlgn="t"/>
                      <a:r>
                        <a:rPr lang="en-US" sz="1200" b="1" u="none" strike="noStrike" dirty="0">
                          <a:effectLst/>
                        </a:rPr>
                        <a:t>Uranium</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tc>
                  <a:txBody>
                    <a:bodyPr/>
                    <a:lstStyle/>
                    <a:p>
                      <a:pPr algn="ctr" fontAlgn="ctr"/>
                      <a:r>
                        <a:rPr lang="en-US" sz="1200" b="1" u="none" strike="noStrike" dirty="0">
                          <a:effectLst/>
                        </a:rPr>
                        <a:t>pCi/L</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20</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0.43</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1</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0.3</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0-1.66</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2013</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ctr" fontAlgn="ctr"/>
                      <a:r>
                        <a:rPr lang="en-US" sz="1200" b="1" u="none" strike="noStrike" dirty="0">
                          <a:effectLst/>
                        </a:rPr>
                        <a:t>No</a:t>
                      </a:r>
                      <a:endParaRPr lang="en-US" sz="1200" b="1" i="0" u="none" strike="noStrike" dirty="0">
                        <a:solidFill>
                          <a:srgbClr val="000000"/>
                        </a:solidFill>
                        <a:effectLst/>
                        <a:latin typeface="Trebuchet MS" panose="020B0603020202020204" pitchFamily="34" charset="0"/>
                      </a:endParaRPr>
                    </a:p>
                  </a:txBody>
                  <a:tcPr marL="9525" marR="9525" marT="9525" marB="0" anchor="ctr">
                    <a:solidFill>
                      <a:schemeClr val="bg1"/>
                    </a:solidFill>
                  </a:tcPr>
                </a:tc>
                <a:tc>
                  <a:txBody>
                    <a:bodyPr/>
                    <a:lstStyle/>
                    <a:p>
                      <a:pPr algn="l" fontAlgn="t"/>
                      <a:r>
                        <a:rPr lang="en-US" sz="1200" b="1" u="none" strike="noStrike" dirty="0">
                          <a:effectLst/>
                        </a:rPr>
                        <a:t>Erosion of natural deposits</a:t>
                      </a:r>
                      <a:endParaRPr lang="en-US" sz="1200" b="1" i="0" u="none" strike="noStrike" dirty="0">
                        <a:solidFill>
                          <a:srgbClr val="000000"/>
                        </a:solidFill>
                        <a:effectLst/>
                        <a:latin typeface="Trebuchet MS" panose="020B0603020202020204" pitchFamily="34" charset="0"/>
                      </a:endParaRPr>
                    </a:p>
                  </a:txBody>
                  <a:tcPr marL="9525" marR="9525" marT="9525" marB="0">
                    <a:solidFill>
                      <a:schemeClr val="bg1"/>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148985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2741</TotalTime>
  <Words>3344</Words>
  <Application>Microsoft Office PowerPoint</Application>
  <PresentationFormat>Widescreen</PresentationFormat>
  <Paragraphs>688</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Californian FB</vt:lpstr>
      <vt:lpstr>Times New Roman</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Morgan</dc:creator>
  <cp:lastModifiedBy>Jarrod Steeley</cp:lastModifiedBy>
  <cp:revision>102</cp:revision>
  <dcterms:created xsi:type="dcterms:W3CDTF">2016-06-20T16:52:30Z</dcterms:created>
  <dcterms:modified xsi:type="dcterms:W3CDTF">2022-06-08T20:44:47Z</dcterms:modified>
</cp:coreProperties>
</file>